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0"/>
  </p:notesMasterIdLst>
  <p:handoutMasterIdLst>
    <p:handoutMasterId r:id="rId71"/>
  </p:handoutMasterIdLst>
  <p:sldIdLst>
    <p:sldId id="256" r:id="rId2"/>
    <p:sldId id="257" r:id="rId3"/>
    <p:sldId id="258" r:id="rId4"/>
    <p:sldId id="259" r:id="rId5"/>
    <p:sldId id="262" r:id="rId6"/>
    <p:sldId id="327" r:id="rId7"/>
    <p:sldId id="320" r:id="rId8"/>
    <p:sldId id="270" r:id="rId9"/>
    <p:sldId id="285" r:id="rId10"/>
    <p:sldId id="286" r:id="rId11"/>
    <p:sldId id="318" r:id="rId12"/>
    <p:sldId id="263" r:id="rId13"/>
    <p:sldId id="328" r:id="rId14"/>
    <p:sldId id="264" r:id="rId15"/>
    <p:sldId id="324" r:id="rId16"/>
    <p:sldId id="325" r:id="rId17"/>
    <p:sldId id="266" r:id="rId18"/>
    <p:sldId id="265" r:id="rId19"/>
    <p:sldId id="267" r:id="rId20"/>
    <p:sldId id="268" r:id="rId21"/>
    <p:sldId id="329" r:id="rId22"/>
    <p:sldId id="330" r:id="rId23"/>
    <p:sldId id="269" r:id="rId24"/>
    <p:sldId id="273" r:id="rId25"/>
    <p:sldId id="319" r:id="rId26"/>
    <p:sldId id="274" r:id="rId27"/>
    <p:sldId id="272" r:id="rId28"/>
    <p:sldId id="271" r:id="rId29"/>
    <p:sldId id="276" r:id="rId30"/>
    <p:sldId id="277" r:id="rId31"/>
    <p:sldId id="278" r:id="rId32"/>
    <p:sldId id="279" r:id="rId33"/>
    <p:sldId id="288" r:id="rId34"/>
    <p:sldId id="280" r:id="rId35"/>
    <p:sldId id="281" r:id="rId36"/>
    <p:sldId id="282" r:id="rId37"/>
    <p:sldId id="283" r:id="rId38"/>
    <p:sldId id="287" r:id="rId39"/>
    <p:sldId id="291" r:id="rId40"/>
    <p:sldId id="289" r:id="rId41"/>
    <p:sldId id="290" r:id="rId42"/>
    <p:sldId id="292" r:id="rId43"/>
    <p:sldId id="293" r:id="rId44"/>
    <p:sldId id="294" r:id="rId45"/>
    <p:sldId id="295" r:id="rId46"/>
    <p:sldId id="296" r:id="rId47"/>
    <p:sldId id="297" r:id="rId48"/>
    <p:sldId id="299" r:id="rId49"/>
    <p:sldId id="311" r:id="rId50"/>
    <p:sldId id="298" r:id="rId51"/>
    <p:sldId id="300" r:id="rId52"/>
    <p:sldId id="301" r:id="rId53"/>
    <p:sldId id="302" r:id="rId54"/>
    <p:sldId id="303" r:id="rId55"/>
    <p:sldId id="307" r:id="rId56"/>
    <p:sldId id="304" r:id="rId57"/>
    <p:sldId id="305" r:id="rId58"/>
    <p:sldId id="314" r:id="rId59"/>
    <p:sldId id="315" r:id="rId60"/>
    <p:sldId id="316" r:id="rId61"/>
    <p:sldId id="306" r:id="rId62"/>
    <p:sldId id="308" r:id="rId63"/>
    <p:sldId id="309" r:id="rId64"/>
    <p:sldId id="310" r:id="rId65"/>
    <p:sldId id="312" r:id="rId66"/>
    <p:sldId id="313" r:id="rId67"/>
    <p:sldId id="317" r:id="rId68"/>
    <p:sldId id="331" r:id="rId69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28" autoAdjust="0"/>
  </p:normalViewPr>
  <p:slideViewPr>
    <p:cSldViewPr>
      <p:cViewPr varScale="1">
        <p:scale>
          <a:sx n="86" d="100"/>
          <a:sy n="86" d="100"/>
        </p:scale>
        <p:origin x="112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0C64112-36BC-4A40-BCF7-70839F786B3B}" type="datetimeFigureOut">
              <a:rPr lang="en-CA" smtClean="0"/>
              <a:pPr/>
              <a:t>2018-09-25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0C7D88F-23BF-433A-B928-D4EC7A140F6E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AD96B51-9E2D-42BF-806C-F69C0770DE90}" type="datetimeFigureOut">
              <a:rPr lang="en-CA" smtClean="0"/>
              <a:pPr/>
              <a:t>2018-09-25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6683088-5C80-4EB7-B414-6DF2F233DE4D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83088-5C80-4EB7-B414-6DF2F233DE4D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3430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83088-5C80-4EB7-B414-6DF2F233DE4D}" type="slidenum">
              <a:rPr lang="en-CA" smtClean="0"/>
              <a:pPr/>
              <a:t>53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09ACD-1601-4C16-A35B-A80559D8CA49}" type="datetime1">
              <a:rPr lang="en-US" smtClean="0"/>
              <a:pPr/>
              <a:t>9/25/2018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3949-A1DA-4992-8EB1-6E539BD7A2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E18FE-0B75-419F-AA72-55380A5055CC}" type="datetime1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3949-A1DA-4992-8EB1-6E539BD7A2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D08A0-B7A6-451F-9EAE-D693BDB38D09}" type="datetime1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3949-A1DA-4992-8EB1-6E539BD7A2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F681A-9EAE-4302-ACE2-E6E852CD5BCD}" type="datetime1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3949-A1DA-4992-8EB1-6E539BD7A2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9421D-A979-4306-AB47-851013ECC39F}" type="datetime1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3949-A1DA-4992-8EB1-6E539BD7A2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24A9F-9F0C-4D09-B1D8-AA809F27D948}" type="datetime1">
              <a:rPr lang="en-US" smtClean="0"/>
              <a:pPr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3949-A1DA-4992-8EB1-6E539BD7A2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0AC5B-8BF8-4C06-A7DD-61CCCBE4E1BA}" type="datetime1">
              <a:rPr lang="en-US" smtClean="0"/>
              <a:pPr/>
              <a:t>9/25/2018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3949-A1DA-4992-8EB1-6E539BD7A2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73F4-DC64-4867-8A05-C5958941CF98}" type="datetime1">
              <a:rPr lang="en-US" smtClean="0"/>
              <a:pPr/>
              <a:t>9/25/2018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3949-A1DA-4992-8EB1-6E539BD7A2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52FAF-8705-496C-93FE-3774FCEB0E26}" type="datetime1">
              <a:rPr lang="en-US" smtClean="0"/>
              <a:pPr/>
              <a:t>9/25/2018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3949-A1DA-4992-8EB1-6E539BD7A2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5B9B-3E24-4724-9E56-D2F692F112B6}" type="datetime1">
              <a:rPr lang="en-US" smtClean="0"/>
              <a:pPr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3949-A1DA-4992-8EB1-6E539BD7A2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44C3E-E165-43D8-BD2A-6BBD28662934}" type="datetime1">
              <a:rPr lang="en-US" smtClean="0"/>
              <a:pPr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8A43949-A1DA-4992-8EB1-6E539BD7A2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7C5140-B2D6-41CA-B54B-B8A0FF468BDD}" type="datetime1">
              <a:rPr lang="en-US" smtClean="0"/>
              <a:pPr/>
              <a:t>9/25/2018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8A43949-A1DA-4992-8EB1-6E539BD7A29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T3J6a9p_o8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MUHkz5nx8g&amp;feature=relmfu" TargetMode="External"/><Relationship Id="rId2" Type="http://schemas.openxmlformats.org/officeDocument/2006/relationships/hyperlink" Target="http://www.youtube.com/watch?v=nmDZhQAIeX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a/url?sa=i&amp;rct=j&amp;q=&amp;esrc=s&amp;frm=1&amp;source=images&amp;cd=&amp;cad=rja&amp;docid=eSpOEGLKRJcQZM&amp;tbnid=_3UDmJGKNAVYYM:&amp;ved=0CAUQjRw&amp;url=http://evan-and-lauren-a.blogspot.com/2012/11/111212-earth-in-my-room-from-uncle.html&amp;ei=gq1XUrffF_P-4APMuoH4DA&amp;bvm=bv.53899372,d.dmg&amp;psig=AFQjCNGllr9sY9tbZ1QRFN_HxRbBKmIpow&amp;ust=1381564143317496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a/url?sa=i&amp;rct=j&amp;q=&amp;esrc=s&amp;frm=1&amp;source=images&amp;cd=&amp;cad=rja&amp;docid=qAilW9sBDaTa9M&amp;tbnid=C09Gdk11A-wCoM:&amp;ved=0CAUQjRw&amp;url=http://www.le-systeme-solaire.net/planetesnaines.html&amp;ei=h7JXUvO-F7an4AP2lYG4CA&amp;bvm=bv.53899372,d.dmg&amp;psig=AFQjCNE7johs6O0-wjY8AmMY-_yJ3k4Pjw&amp;ust=1381565283420545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youtube.com/watch?v=BKoRt-6pjAE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youtube.com/watch?v=rsTE6pV4wpU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jpeg"/><Relationship Id="rId7" Type="http://schemas.openxmlformats.org/officeDocument/2006/relationships/hyperlink" Target="http://www.youtube.com/watch?v=41TaVF439-c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hyperlink" Target="http://www.google.ca/url?sa=i&amp;rct=j&amp;q=&amp;esrc=s&amp;frm=1&amp;source=images&amp;cd=&amp;cad=rja&amp;docid=r15iRF60CzWZmM&amp;tbnid=2WyEBlVMeCJxBM:&amp;ved=0CAUQjRw&amp;url=http://stigoftheinternet.wordpress.com/2012/09/01/the-tunguska-event/&amp;ei=ejZnUvbAGJO64AOD1YDwBw&amp;bvm=bv.55123115,d.dmg&amp;psig=AFQjCNHQlLy4H9kqZrGvWPcHLXAw8y_iQw&amp;ust=1382582242766406" TargetMode="Externa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youtube.com/watch?v=DxLLlQhd1DI" TargetMode="Externa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techhive.com/article/2047553/nasa-mission-to-capture-nearearth-asteroid-for-study.html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2i3Z4Tl-Vo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hyperlink" Target="http://www.youtube.com/watch?v=_4_CnIkfiKY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www.youtube.com/watch?v=NtrVwX1ncq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0XeSmFibE_8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gi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gif"/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a/url?sa=i&amp;rct=j&amp;q=&amp;esrc=s&amp;frm=1&amp;source=images&amp;cd=&amp;cad=rja&amp;docid=t-VtVy6ii8B-0M&amp;tbnid=Fn_Zke6PDBgseM:&amp;ved=0CAUQjRw&amp;url=http://www.lyc-briand-gap.ac-aix-marseille.fr/tpe_2002_2003/le%20soleil/FICHIERS/2abis.html&amp;ei=0nZSUt2WOY7b4AOJ-YDIBg&amp;bvm=bv.53537100,d.dmg&amp;psig=AFQjCNGoXEFaLLYKWojF2ThnieyGxuquYQ&amp;ust=1381222437963315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Chapitre</a:t>
            </a:r>
            <a:r>
              <a:rPr lang="en-US" dirty="0" smtClean="0"/>
              <a:t> 11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b="1" dirty="0">
                <a:latin typeface="+mj-lt"/>
              </a:rPr>
              <a:t>L’exploration spatiale et l’amélioration progressive de nos connaissances sur le système solaire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3949-A1DA-4992-8EB1-6E539BD7A29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384048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57200"/>
            <a:ext cx="421331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19600"/>
            <a:ext cx="2819401" cy="2197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2" name="Picture 2" descr="http://georgiaave.files.wordpress.com/2011/01/northern-lights-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3657600"/>
            <a:ext cx="4495800" cy="3008269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3949-A1DA-4992-8EB1-6E539BD7A29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Des vidéos…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>
                <a:hlinkClick r:id="rId2"/>
              </a:rPr>
              <a:t>http://www.youtube.com/watch?v=nmDZhQAIeXM</a:t>
            </a:r>
            <a:endParaRPr lang="fr-CA" dirty="0" smtClean="0"/>
          </a:p>
          <a:p>
            <a:endParaRPr lang="fr-CA" dirty="0" smtClean="0"/>
          </a:p>
          <a:p>
            <a:r>
              <a:rPr lang="fr-CA" dirty="0" smtClean="0">
                <a:hlinkClick r:id="rId3"/>
              </a:rPr>
              <a:t>http://www.youtube.com/watch?v=fMUHkz5nx8g&amp;feature=relmfu</a:t>
            </a:r>
            <a:endParaRPr lang="fr-CA" dirty="0" smtClean="0"/>
          </a:p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3949-A1DA-4992-8EB1-6E539BD7A29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Les </a:t>
            </a:r>
            <a:r>
              <a:rPr lang="fr-CA" dirty="0"/>
              <a:t>caractéristiques des corps célestes du système solaire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>
                <a:latin typeface="+mj-lt"/>
              </a:rPr>
              <a:t>Section 11.2 :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3949-A1DA-4992-8EB1-6E539BD7A29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304800"/>
            <a:ext cx="6400800" cy="182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8800" dirty="0"/>
              <a:t>Les </a:t>
            </a:r>
            <a:r>
              <a:rPr lang="fr-CA" sz="8800" dirty="0"/>
              <a:t>planètes:</a:t>
            </a:r>
            <a:endParaRPr lang="en-US" sz="8800" dirty="0"/>
          </a:p>
        </p:txBody>
      </p:sp>
      <p:pic>
        <p:nvPicPr>
          <p:cNvPr id="102402" name="Picture 2" descr="http://i.ytimg.com/vi/Cbei3VZjZ48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763712"/>
            <a:ext cx="8077200" cy="45434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442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s://encrypted-tbn3.gstatic.com/images?q=tbn:ANd9GcQvqHiiBfiHnhY26bg0GKKOVc77VPl7lmS2TOHOsic2HgMCkw1v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838200"/>
            <a:ext cx="2057400" cy="2057401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</a:t>
            </a:r>
            <a:r>
              <a:rPr lang="fr-CA" dirty="0" smtClean="0"/>
              <a:t>planètes:</a:t>
            </a:r>
            <a:r>
              <a:rPr lang="fr-CA" b="1" dirty="0" smtClean="0"/>
              <a:t> 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35480"/>
            <a:ext cx="7086600" cy="3931920"/>
          </a:xfrm>
        </p:spPr>
        <p:txBody>
          <a:bodyPr>
            <a:normAutofit/>
          </a:bodyPr>
          <a:lstStyle/>
          <a:p>
            <a:pPr lvl="0"/>
            <a:r>
              <a:rPr lang="fr-CA" sz="2800" b="1" dirty="0">
                <a:latin typeface="+mj-lt"/>
              </a:rPr>
              <a:t>P</a:t>
            </a:r>
            <a:r>
              <a:rPr lang="fr-CA" sz="2800" b="1" dirty="0" smtClean="0">
                <a:latin typeface="+mj-lt"/>
              </a:rPr>
              <a:t>lanète</a:t>
            </a:r>
            <a:r>
              <a:rPr lang="fr-CA" sz="2800" b="1" dirty="0">
                <a:latin typeface="+mj-lt"/>
              </a:rPr>
              <a:t> :</a:t>
            </a:r>
            <a:r>
              <a:rPr lang="fr-CA" sz="2800" dirty="0">
                <a:latin typeface="+mj-lt"/>
              </a:rPr>
              <a:t> </a:t>
            </a:r>
            <a:endParaRPr lang="fr-CA" sz="2800" dirty="0" smtClean="0">
              <a:latin typeface="+mj-lt"/>
            </a:endParaRPr>
          </a:p>
          <a:p>
            <a:pPr lvl="1"/>
            <a:r>
              <a:rPr lang="fr-CA" sz="2800" u="sng" dirty="0" smtClean="0">
                <a:latin typeface="+mj-lt"/>
              </a:rPr>
              <a:t>un </a:t>
            </a:r>
            <a:r>
              <a:rPr lang="fr-CA" sz="2800" u="sng" dirty="0">
                <a:latin typeface="+mj-lt"/>
              </a:rPr>
              <a:t>corps céleste </a:t>
            </a:r>
            <a:r>
              <a:rPr lang="fr-CA" sz="2800" dirty="0" smtClean="0">
                <a:latin typeface="+mj-lt"/>
              </a:rPr>
              <a:t>qui suit une </a:t>
            </a:r>
            <a:r>
              <a:rPr lang="fr-CA" sz="2800" dirty="0">
                <a:latin typeface="+mj-lt"/>
              </a:rPr>
              <a:t>trajectoire orbitales autour d’une ou de plusieurs </a:t>
            </a:r>
            <a:r>
              <a:rPr lang="fr-CA" sz="2800" dirty="0" smtClean="0">
                <a:latin typeface="+mj-lt"/>
              </a:rPr>
              <a:t>étoiles</a:t>
            </a:r>
          </a:p>
          <a:p>
            <a:pPr lvl="1"/>
            <a:r>
              <a:rPr lang="fr-CA" sz="2800" dirty="0" smtClean="0">
                <a:latin typeface="+mj-lt"/>
              </a:rPr>
              <a:t>Un seul corps céleste sur la trajectoire</a:t>
            </a:r>
          </a:p>
          <a:p>
            <a:pPr lvl="1"/>
            <a:r>
              <a:rPr lang="fr-CA" sz="2800" dirty="0" smtClean="0">
                <a:latin typeface="+mj-lt"/>
              </a:rPr>
              <a:t>possédant </a:t>
            </a:r>
            <a:r>
              <a:rPr lang="fr-CA" sz="2800" u="sng" dirty="0">
                <a:latin typeface="+mj-lt"/>
              </a:rPr>
              <a:t>une taille suffisante </a:t>
            </a:r>
            <a:r>
              <a:rPr lang="fr-CA" sz="2800" dirty="0">
                <a:latin typeface="+mj-lt"/>
              </a:rPr>
              <a:t>pour que la force gravitationnelle lui confère une forme </a:t>
            </a:r>
            <a:r>
              <a:rPr lang="fr-CA" sz="2800" dirty="0" smtClean="0">
                <a:latin typeface="+mj-lt"/>
              </a:rPr>
              <a:t>sphérique</a:t>
            </a:r>
          </a:p>
          <a:p>
            <a:pPr lvl="0"/>
            <a:endParaRPr lang="en-US" sz="2800" dirty="0"/>
          </a:p>
          <a:p>
            <a:endParaRPr lang="en-US" sz="2800" dirty="0"/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3949-A1DA-4992-8EB1-6E539BD7A29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</a:t>
            </a:r>
            <a:r>
              <a:rPr lang="fr-CA" dirty="0" smtClean="0"/>
              <a:t>planètes </a:t>
            </a:r>
            <a:r>
              <a:rPr lang="fr-CA" sz="2800" dirty="0" smtClean="0"/>
              <a:t>(2):</a:t>
            </a:r>
            <a:r>
              <a:rPr lang="fr-CA" b="1" dirty="0" smtClean="0"/>
              <a:t> 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103120"/>
          </a:xfrm>
        </p:spPr>
        <p:txBody>
          <a:bodyPr>
            <a:normAutofit/>
          </a:bodyPr>
          <a:lstStyle/>
          <a:p>
            <a:pPr lvl="0"/>
            <a:r>
              <a:rPr lang="fr-CA" dirty="0" smtClean="0">
                <a:latin typeface="+mj-lt"/>
              </a:rPr>
              <a:t>Plus </a:t>
            </a:r>
            <a:r>
              <a:rPr lang="fr-CA" u="sng" dirty="0" smtClean="0">
                <a:latin typeface="+mj-lt"/>
              </a:rPr>
              <a:t>proche</a:t>
            </a:r>
            <a:r>
              <a:rPr lang="fr-CA" dirty="0" smtClean="0">
                <a:latin typeface="+mj-lt"/>
              </a:rPr>
              <a:t> au Soleil, la température est plus chaude et la composition est </a:t>
            </a:r>
            <a:r>
              <a:rPr lang="fr-CA" u="sng" dirty="0" smtClean="0">
                <a:latin typeface="+mj-lt"/>
              </a:rPr>
              <a:t>solide et rocheuse</a:t>
            </a:r>
            <a:r>
              <a:rPr lang="fr-CA" dirty="0" smtClean="0">
                <a:latin typeface="+mj-lt"/>
              </a:rPr>
              <a:t>.</a:t>
            </a:r>
          </a:p>
          <a:p>
            <a:pPr lvl="0"/>
            <a:r>
              <a:rPr lang="fr-CA" dirty="0" smtClean="0">
                <a:latin typeface="+mj-lt"/>
              </a:rPr>
              <a:t>Plus </a:t>
            </a:r>
            <a:r>
              <a:rPr lang="fr-CA" u="sng" dirty="0" smtClean="0">
                <a:latin typeface="+mj-lt"/>
              </a:rPr>
              <a:t>loin</a:t>
            </a:r>
            <a:r>
              <a:rPr lang="fr-CA" dirty="0" smtClean="0">
                <a:latin typeface="+mj-lt"/>
              </a:rPr>
              <a:t> du Soleil, la température est plus froide et la composition est </a:t>
            </a:r>
            <a:r>
              <a:rPr lang="fr-CA" u="sng" dirty="0" smtClean="0">
                <a:latin typeface="+mj-lt"/>
              </a:rPr>
              <a:t>gazeuse</a:t>
            </a:r>
            <a:r>
              <a:rPr lang="fr-CA" dirty="0" smtClean="0">
                <a:latin typeface="+mj-lt"/>
              </a:rPr>
              <a:t>.</a:t>
            </a:r>
          </a:p>
          <a:p>
            <a:endParaRPr lang="fr-CA" dirty="0" smtClean="0">
              <a:latin typeface="+mj-lt"/>
            </a:endParaRPr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3949-A1DA-4992-8EB1-6E539BD7A299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26" name="Picture 2" descr="http://www.vieillemontagne.be/sciences/planetesNo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886200"/>
            <a:ext cx="7653861" cy="24312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</a:t>
            </a:r>
            <a:r>
              <a:rPr lang="fr-CA" dirty="0" smtClean="0"/>
              <a:t>planètes </a:t>
            </a:r>
            <a:r>
              <a:rPr lang="fr-CA" sz="2800" dirty="0" smtClean="0"/>
              <a:t>(3):</a:t>
            </a:r>
            <a:r>
              <a:rPr lang="fr-CA" b="1" dirty="0" smtClean="0"/>
              <a:t> 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0BD0D9"/>
              </a:buClr>
            </a:pPr>
            <a:r>
              <a:rPr lang="fr-CA" dirty="0" smtClean="0">
                <a:solidFill>
                  <a:prstClr val="black"/>
                </a:solidFill>
                <a:latin typeface="Calibri"/>
              </a:rPr>
              <a:t>L’ordre des planètes (français): </a:t>
            </a:r>
          </a:p>
          <a:p>
            <a:pPr lvl="1">
              <a:buClr>
                <a:srgbClr val="0BD0D9"/>
              </a:buClr>
            </a:pPr>
            <a:r>
              <a:rPr lang="fr-CA" b="1" dirty="0" smtClean="0">
                <a:solidFill>
                  <a:prstClr val="black"/>
                </a:solidFill>
                <a:latin typeface="Calibri"/>
              </a:rPr>
              <a:t>M</a:t>
            </a:r>
            <a:r>
              <a:rPr lang="fr-CA" dirty="0" smtClean="0">
                <a:solidFill>
                  <a:prstClr val="black"/>
                </a:solidFill>
                <a:latin typeface="Calibri"/>
              </a:rPr>
              <a:t>on </a:t>
            </a:r>
            <a:r>
              <a:rPr lang="fr-CA" b="1" dirty="0" smtClean="0">
                <a:solidFill>
                  <a:prstClr val="black"/>
                </a:solidFill>
                <a:latin typeface="Calibri"/>
              </a:rPr>
              <a:t>V</a:t>
            </a:r>
            <a:r>
              <a:rPr lang="fr-CA" dirty="0" smtClean="0">
                <a:solidFill>
                  <a:prstClr val="black"/>
                </a:solidFill>
                <a:latin typeface="Calibri"/>
              </a:rPr>
              <a:t>ieux </a:t>
            </a:r>
            <a:r>
              <a:rPr lang="fr-CA" b="1" dirty="0" smtClean="0">
                <a:solidFill>
                  <a:prstClr val="black"/>
                </a:solidFill>
                <a:latin typeface="Calibri"/>
              </a:rPr>
              <a:t>T</a:t>
            </a:r>
            <a:r>
              <a:rPr lang="fr-CA" dirty="0" smtClean="0">
                <a:solidFill>
                  <a:prstClr val="black"/>
                </a:solidFill>
                <a:latin typeface="Calibri"/>
              </a:rPr>
              <a:t>u </a:t>
            </a:r>
            <a:r>
              <a:rPr lang="fr-CA" b="1" dirty="0" smtClean="0">
                <a:solidFill>
                  <a:prstClr val="black"/>
                </a:solidFill>
                <a:latin typeface="Calibri"/>
              </a:rPr>
              <a:t>M</a:t>
            </a:r>
            <a:r>
              <a:rPr lang="fr-CA" dirty="0" smtClean="0">
                <a:solidFill>
                  <a:prstClr val="black"/>
                </a:solidFill>
                <a:latin typeface="Calibri"/>
              </a:rPr>
              <a:t>e </a:t>
            </a:r>
            <a:r>
              <a:rPr lang="fr-CA" b="1" dirty="0" smtClean="0">
                <a:solidFill>
                  <a:prstClr val="black"/>
                </a:solidFill>
                <a:latin typeface="Calibri"/>
              </a:rPr>
              <a:t>J</a:t>
            </a:r>
            <a:r>
              <a:rPr lang="fr-CA" dirty="0" smtClean="0">
                <a:solidFill>
                  <a:prstClr val="black"/>
                </a:solidFill>
                <a:latin typeface="Calibri"/>
              </a:rPr>
              <a:t>ette </a:t>
            </a:r>
            <a:r>
              <a:rPr lang="fr-CA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fr-CA" dirty="0" smtClean="0">
                <a:solidFill>
                  <a:prstClr val="black"/>
                </a:solidFill>
                <a:latin typeface="Calibri"/>
              </a:rPr>
              <a:t>ur </a:t>
            </a:r>
            <a:r>
              <a:rPr lang="fr-CA" b="1" dirty="0" smtClean="0">
                <a:solidFill>
                  <a:prstClr val="black"/>
                </a:solidFill>
                <a:latin typeface="Calibri"/>
              </a:rPr>
              <a:t>U</a:t>
            </a:r>
            <a:r>
              <a:rPr lang="fr-CA" dirty="0" smtClean="0">
                <a:solidFill>
                  <a:prstClr val="black"/>
                </a:solidFill>
                <a:latin typeface="Calibri"/>
              </a:rPr>
              <a:t>ne </a:t>
            </a:r>
            <a:r>
              <a:rPr lang="fr-CA" b="1" dirty="0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fr-CA" dirty="0" smtClean="0">
                <a:solidFill>
                  <a:prstClr val="black"/>
                </a:solidFill>
                <a:latin typeface="Calibri"/>
              </a:rPr>
              <a:t>ouvelle </a:t>
            </a:r>
            <a:r>
              <a:rPr lang="fr-CA" b="1" strike="sngStrike" dirty="0" smtClean="0">
                <a:solidFill>
                  <a:prstClr val="black"/>
                </a:solidFill>
                <a:latin typeface="Calibri"/>
              </a:rPr>
              <a:t>P</a:t>
            </a:r>
            <a:r>
              <a:rPr lang="fr-CA" strike="sngStrike" dirty="0" smtClean="0">
                <a:solidFill>
                  <a:prstClr val="black"/>
                </a:solidFill>
                <a:latin typeface="Calibri"/>
              </a:rPr>
              <a:t>lanète</a:t>
            </a:r>
            <a:r>
              <a:rPr lang="fr-CA" dirty="0" smtClean="0">
                <a:solidFill>
                  <a:prstClr val="black"/>
                </a:solidFill>
                <a:latin typeface="Calibri"/>
              </a:rPr>
              <a:t> </a:t>
            </a:r>
          </a:p>
          <a:p>
            <a:pPr lvl="1">
              <a:buClr>
                <a:srgbClr val="0BD0D9"/>
              </a:buClr>
            </a:pPr>
            <a:r>
              <a:rPr lang="fr-CA" dirty="0" smtClean="0">
                <a:solidFill>
                  <a:prstClr val="black"/>
                </a:solidFill>
                <a:latin typeface="Calibri"/>
              </a:rPr>
              <a:t>(Mercure, Vénus, Terre, Mars , Jupiter, Saturne, Uranus, Neptune, </a:t>
            </a:r>
            <a:r>
              <a:rPr lang="fr-CA" strike="sngStrike" dirty="0" smtClean="0">
                <a:solidFill>
                  <a:prstClr val="black"/>
                </a:solidFill>
                <a:latin typeface="Calibri"/>
              </a:rPr>
              <a:t>Pluton</a:t>
            </a:r>
            <a:r>
              <a:rPr lang="fr-CA" dirty="0" smtClean="0">
                <a:solidFill>
                  <a:prstClr val="black"/>
                </a:solidFill>
                <a:latin typeface="Calibri"/>
              </a:rPr>
              <a:t>)</a:t>
            </a:r>
          </a:p>
          <a:p>
            <a:endParaRPr lang="fr-CA" dirty="0" smtClean="0">
              <a:latin typeface="+mj-lt"/>
            </a:endParaRPr>
          </a:p>
          <a:p>
            <a:r>
              <a:rPr lang="fr-CA" dirty="0" smtClean="0">
                <a:latin typeface="+mj-lt"/>
              </a:rPr>
              <a:t>L’ordre des planètes (anglais): </a:t>
            </a:r>
          </a:p>
          <a:p>
            <a:pPr lvl="1"/>
            <a:r>
              <a:rPr lang="fr-CA" b="1" dirty="0" err="1" smtClean="0">
                <a:latin typeface="+mj-lt"/>
              </a:rPr>
              <a:t>M</a:t>
            </a:r>
            <a:r>
              <a:rPr lang="fr-CA" dirty="0" err="1" smtClean="0">
                <a:latin typeface="+mj-lt"/>
              </a:rPr>
              <a:t>y</a:t>
            </a:r>
            <a:r>
              <a:rPr lang="fr-CA" dirty="0" smtClean="0">
                <a:latin typeface="+mj-lt"/>
              </a:rPr>
              <a:t> </a:t>
            </a:r>
            <a:r>
              <a:rPr lang="fr-CA" b="1" dirty="0" err="1" smtClean="0">
                <a:latin typeface="+mj-lt"/>
              </a:rPr>
              <a:t>V</a:t>
            </a:r>
            <a:r>
              <a:rPr lang="fr-CA" dirty="0" err="1" smtClean="0">
                <a:latin typeface="+mj-lt"/>
              </a:rPr>
              <a:t>ery</a:t>
            </a:r>
            <a:r>
              <a:rPr lang="fr-CA" dirty="0" smtClean="0">
                <a:latin typeface="+mj-lt"/>
              </a:rPr>
              <a:t> </a:t>
            </a:r>
            <a:r>
              <a:rPr lang="fr-CA" b="1" dirty="0" err="1" smtClean="0">
                <a:latin typeface="+mj-lt"/>
              </a:rPr>
              <a:t>E</a:t>
            </a:r>
            <a:r>
              <a:rPr lang="fr-CA" dirty="0" err="1" smtClean="0">
                <a:latin typeface="+mj-lt"/>
              </a:rPr>
              <a:t>ducated</a:t>
            </a:r>
            <a:r>
              <a:rPr lang="fr-CA" dirty="0" smtClean="0">
                <a:latin typeface="+mj-lt"/>
              </a:rPr>
              <a:t> </a:t>
            </a:r>
            <a:r>
              <a:rPr lang="fr-CA" b="1" dirty="0" err="1" smtClean="0">
                <a:latin typeface="+mj-lt"/>
              </a:rPr>
              <a:t>M</a:t>
            </a:r>
            <a:r>
              <a:rPr lang="fr-CA" dirty="0" err="1" smtClean="0">
                <a:latin typeface="+mj-lt"/>
              </a:rPr>
              <a:t>other</a:t>
            </a:r>
            <a:r>
              <a:rPr lang="fr-CA" dirty="0" smtClean="0">
                <a:latin typeface="+mj-lt"/>
              </a:rPr>
              <a:t> </a:t>
            </a:r>
            <a:r>
              <a:rPr lang="fr-CA" b="1" dirty="0" smtClean="0">
                <a:latin typeface="+mj-lt"/>
              </a:rPr>
              <a:t>J</a:t>
            </a:r>
            <a:r>
              <a:rPr lang="fr-CA" dirty="0" smtClean="0">
                <a:latin typeface="+mj-lt"/>
              </a:rPr>
              <a:t>ust </a:t>
            </a:r>
            <a:r>
              <a:rPr lang="fr-CA" b="1" dirty="0" err="1" smtClean="0">
                <a:latin typeface="+mj-lt"/>
              </a:rPr>
              <a:t>S</a:t>
            </a:r>
            <a:r>
              <a:rPr lang="fr-CA" dirty="0" err="1" smtClean="0">
                <a:latin typeface="+mj-lt"/>
              </a:rPr>
              <a:t>erved</a:t>
            </a:r>
            <a:r>
              <a:rPr lang="fr-CA" dirty="0" smtClean="0">
                <a:latin typeface="+mj-lt"/>
              </a:rPr>
              <a:t> </a:t>
            </a:r>
            <a:r>
              <a:rPr lang="fr-CA" b="1" dirty="0" smtClean="0">
                <a:latin typeface="+mj-lt"/>
              </a:rPr>
              <a:t>U</a:t>
            </a:r>
            <a:r>
              <a:rPr lang="fr-CA" dirty="0" smtClean="0">
                <a:latin typeface="+mj-lt"/>
              </a:rPr>
              <a:t>s </a:t>
            </a:r>
            <a:r>
              <a:rPr lang="fr-CA" b="1" dirty="0" err="1" smtClean="0">
                <a:latin typeface="+mj-lt"/>
              </a:rPr>
              <a:t>N</a:t>
            </a:r>
            <a:r>
              <a:rPr lang="fr-CA" dirty="0" err="1" smtClean="0">
                <a:latin typeface="+mj-lt"/>
              </a:rPr>
              <a:t>achos</a:t>
            </a:r>
            <a:r>
              <a:rPr lang="fr-CA" dirty="0" smtClean="0">
                <a:latin typeface="+mj-lt"/>
              </a:rPr>
              <a:t> </a:t>
            </a:r>
          </a:p>
          <a:p>
            <a:pPr lvl="1"/>
            <a:r>
              <a:rPr lang="fr-CA" dirty="0" smtClean="0">
                <a:latin typeface="+mj-lt"/>
              </a:rPr>
              <a:t>(</a:t>
            </a:r>
            <a:r>
              <a:rPr lang="fr-CA" dirty="0" err="1" smtClean="0">
                <a:latin typeface="+mj-lt"/>
              </a:rPr>
              <a:t>Mercury</a:t>
            </a:r>
            <a:r>
              <a:rPr lang="fr-CA" dirty="0" smtClean="0">
                <a:latin typeface="+mj-lt"/>
              </a:rPr>
              <a:t>, Venus, </a:t>
            </a:r>
            <a:r>
              <a:rPr lang="fr-CA" dirty="0" err="1" smtClean="0">
                <a:latin typeface="+mj-lt"/>
              </a:rPr>
              <a:t>Earth</a:t>
            </a:r>
            <a:r>
              <a:rPr lang="fr-CA" dirty="0" smtClean="0">
                <a:latin typeface="+mj-lt"/>
              </a:rPr>
              <a:t>, Mars , Jupiter, </a:t>
            </a:r>
            <a:r>
              <a:rPr lang="fr-CA" dirty="0" err="1" smtClean="0">
                <a:latin typeface="+mj-lt"/>
              </a:rPr>
              <a:t>Saturn</a:t>
            </a:r>
            <a:r>
              <a:rPr lang="fr-CA" dirty="0" smtClean="0">
                <a:latin typeface="+mj-lt"/>
              </a:rPr>
              <a:t>, Uranus, Neptune)</a:t>
            </a:r>
          </a:p>
          <a:p>
            <a:endParaRPr lang="fr-CA" dirty="0" smtClean="0">
              <a:latin typeface="+mj-lt"/>
            </a:endParaRPr>
          </a:p>
          <a:p>
            <a:pPr lvl="0"/>
            <a:endParaRPr lang="fr-CA" dirty="0" smtClean="0"/>
          </a:p>
          <a:p>
            <a:endParaRPr lang="fr-CA" dirty="0"/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3949-A1DA-4992-8EB1-6E539BD7A29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4800" dirty="0" err="1" smtClean="0">
                <a:ea typeface="Calibri"/>
                <a:cs typeface="Adobe Garamond Pro Bold"/>
              </a:rPr>
              <a:t>Planètes</a:t>
            </a:r>
            <a:r>
              <a:rPr lang="en-CA" sz="4800" dirty="0" smtClean="0">
                <a:ea typeface="Calibri"/>
                <a:cs typeface="Adobe Garamond Pro Bold"/>
              </a:rPr>
              <a:t> </a:t>
            </a:r>
            <a:r>
              <a:rPr lang="en-CA" sz="4800" dirty="0" err="1" smtClean="0">
                <a:ea typeface="Calibri"/>
                <a:cs typeface="Adobe Garamond Pro Bold"/>
              </a:rPr>
              <a:t>telluriques</a:t>
            </a:r>
            <a:r>
              <a:rPr lang="en-CA" sz="4800" dirty="0" smtClean="0">
                <a:ea typeface="Calibri"/>
                <a:cs typeface="Adobe Garamond Pro Bold"/>
              </a:rPr>
              <a:t> VS </a:t>
            </a:r>
            <a:r>
              <a:rPr lang="en-CA" sz="4800" dirty="0" err="1" smtClean="0">
                <a:ea typeface="Calibri"/>
                <a:cs typeface="Adobe Garamond Pro Bold"/>
              </a:rPr>
              <a:t>Planètes</a:t>
            </a:r>
            <a:r>
              <a:rPr lang="en-CA" sz="4800" dirty="0" smtClean="0">
                <a:ea typeface="Calibri"/>
                <a:cs typeface="Adobe Garamond Pro Bold"/>
              </a:rPr>
              <a:t> </a:t>
            </a:r>
            <a:r>
              <a:rPr lang="en-CA" sz="4800" dirty="0" err="1" smtClean="0">
                <a:ea typeface="Calibri"/>
                <a:cs typeface="Adobe Garamond Pro Bold"/>
              </a:rPr>
              <a:t>joviennes</a:t>
            </a:r>
            <a:r>
              <a:rPr lang="en-CA" sz="4800" dirty="0" smtClean="0">
                <a:ea typeface="Calibri"/>
                <a:cs typeface="Adobe Garamond Pro Bold"/>
              </a:rPr>
              <a:t> 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b="1" dirty="0" smtClean="0">
                <a:latin typeface="+mj-lt"/>
              </a:rPr>
              <a:t>Les planètes telluriques :</a:t>
            </a:r>
            <a:r>
              <a:rPr lang="fr-CA" dirty="0" smtClean="0">
                <a:latin typeface="+mj-lt"/>
              </a:rPr>
              <a:t> Les planètes internes et rocheuses : Mercure, Vénus, Terre et Mars</a:t>
            </a:r>
          </a:p>
          <a:p>
            <a:pPr lvl="0"/>
            <a:endParaRPr lang="fr-CA" dirty="0" smtClean="0">
              <a:latin typeface="+mj-lt"/>
            </a:endParaRPr>
          </a:p>
          <a:p>
            <a:pPr lvl="0"/>
            <a:endParaRPr lang="fr-CA" dirty="0" smtClean="0">
              <a:latin typeface="+mj-lt"/>
            </a:endParaRPr>
          </a:p>
          <a:p>
            <a:pPr lvl="0">
              <a:buNone/>
            </a:pPr>
            <a:endParaRPr lang="en-CA" dirty="0" smtClean="0">
              <a:latin typeface="+mj-lt"/>
            </a:endParaRPr>
          </a:p>
          <a:p>
            <a:pPr lvl="0"/>
            <a:r>
              <a:rPr lang="fr-CA" b="1" dirty="0" smtClean="0">
                <a:latin typeface="+mj-lt"/>
              </a:rPr>
              <a:t>Les planètes joviennes :</a:t>
            </a:r>
            <a:r>
              <a:rPr lang="fr-CA" dirty="0" smtClean="0">
                <a:latin typeface="+mj-lt"/>
              </a:rPr>
              <a:t> Les planètes externes et gazeuses : Jupiter, Saturne, Uranus et Neptune</a:t>
            </a:r>
            <a:endParaRPr lang="en-CA" dirty="0" smtClean="0">
              <a:latin typeface="+mj-lt"/>
            </a:endParaRPr>
          </a:p>
          <a:p>
            <a:endParaRPr lang="en-CA" dirty="0"/>
          </a:p>
        </p:txBody>
      </p:sp>
      <p:pic>
        <p:nvPicPr>
          <p:cNvPr id="4" name="Picture 3" descr="terrestrial planets_N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2895600"/>
            <a:ext cx="6320790" cy="1219200"/>
          </a:xfrm>
          <a:prstGeom prst="rect">
            <a:avLst/>
          </a:prstGeom>
        </p:spPr>
      </p:pic>
      <p:pic>
        <p:nvPicPr>
          <p:cNvPr id="5" name="Picture 4" descr="gaseous planets_N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5105400"/>
            <a:ext cx="7127228" cy="13776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3949-A1DA-4992-8EB1-6E539BD7A29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CA" sz="5400" dirty="0" err="1" smtClean="0">
                <a:ea typeface="Calibri"/>
                <a:cs typeface="Adobe Garamond Pro Bold"/>
              </a:rPr>
              <a:t>Planètes</a:t>
            </a:r>
            <a:r>
              <a:rPr lang="en-CA" sz="5400" dirty="0" smtClean="0">
                <a:ea typeface="Calibri"/>
                <a:cs typeface="Adobe Garamond Pro Bold"/>
              </a:rPr>
              <a:t> </a:t>
            </a:r>
            <a:r>
              <a:rPr lang="en-CA" sz="5400" dirty="0" err="1" smtClean="0">
                <a:ea typeface="Calibri"/>
                <a:cs typeface="Adobe Garamond Pro Bold"/>
              </a:rPr>
              <a:t>telluriques</a:t>
            </a:r>
            <a:r>
              <a:rPr lang="en-CA" sz="5400" dirty="0" smtClean="0">
                <a:ea typeface="Calibri"/>
                <a:cs typeface="Adobe Garamond Pro Bold"/>
              </a:rPr>
              <a:t> VS </a:t>
            </a:r>
            <a:r>
              <a:rPr lang="en-CA" sz="5400" dirty="0" err="1" smtClean="0">
                <a:ea typeface="Calibri"/>
                <a:cs typeface="Adobe Garamond Pro Bold"/>
              </a:rPr>
              <a:t>Planètes</a:t>
            </a:r>
            <a:r>
              <a:rPr lang="en-CA" sz="5400" dirty="0" smtClean="0">
                <a:ea typeface="Calibri"/>
                <a:cs typeface="Adobe Garamond Pro Bold"/>
              </a:rPr>
              <a:t> </a:t>
            </a:r>
            <a:r>
              <a:rPr lang="en-CA" sz="5400" dirty="0" err="1" smtClean="0">
                <a:ea typeface="Calibri"/>
                <a:cs typeface="Adobe Garamond Pro Bold"/>
              </a:rPr>
              <a:t>joviennes</a:t>
            </a:r>
            <a:r>
              <a:rPr lang="en-CA" sz="5400" dirty="0" smtClean="0">
                <a:ea typeface="Calibri"/>
                <a:cs typeface="Adobe Garamond Pro Bold"/>
              </a:rPr>
              <a:t> 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752601"/>
          <a:ext cx="8686800" cy="4527607"/>
        </p:xfrm>
        <a:graphic>
          <a:graphicData uri="http://schemas.openxmlformats.org/drawingml/2006/table">
            <a:tbl>
              <a:tblPr/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8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39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7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 b="1" dirty="0" err="1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dobe Garamond Pro Bold"/>
                        </a:rPr>
                        <a:t>Critère</a:t>
                      </a:r>
                      <a:endParaRPr lang="en-CA" sz="2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 b="1" dirty="0" err="1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dobe Garamond Pro Bold"/>
                        </a:rPr>
                        <a:t>Planètes</a:t>
                      </a:r>
                      <a:r>
                        <a:rPr lang="en-CA" sz="2400" b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dobe Garamond Pro Bold"/>
                        </a:rPr>
                        <a:t> </a:t>
                      </a:r>
                      <a:r>
                        <a:rPr lang="en-CA" sz="2400" b="1" dirty="0" err="1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dobe Garamond Pro Bold"/>
                        </a:rPr>
                        <a:t>telluriques</a:t>
                      </a:r>
                      <a:r>
                        <a:rPr lang="en-CA" sz="2400" b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dobe Garamond Pro Bold"/>
                        </a:rPr>
                        <a:t> (</a:t>
                      </a:r>
                      <a:r>
                        <a:rPr lang="en-CA" sz="2400" b="1" dirty="0" err="1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dobe Garamond Pro Bold"/>
                        </a:rPr>
                        <a:t>inférieures</a:t>
                      </a:r>
                      <a:r>
                        <a:rPr lang="en-CA" sz="2400" b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dobe Garamond Pro Bold"/>
                        </a:rPr>
                        <a:t>)</a:t>
                      </a:r>
                      <a:endParaRPr lang="en-CA" sz="2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 b="1" dirty="0" err="1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dobe Garamond Pro Bold"/>
                        </a:rPr>
                        <a:t>Planètes</a:t>
                      </a:r>
                      <a:r>
                        <a:rPr lang="en-CA" sz="2400" b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dobe Garamond Pro Bold"/>
                        </a:rPr>
                        <a:t> </a:t>
                      </a:r>
                      <a:r>
                        <a:rPr lang="en-CA" sz="2400" b="1" dirty="0" err="1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dobe Garamond Pro Bold"/>
                        </a:rPr>
                        <a:t>joviennes</a:t>
                      </a:r>
                      <a:r>
                        <a:rPr lang="en-CA" sz="2400" b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dobe Garamond Pro Bold"/>
                        </a:rPr>
                        <a:t> (</a:t>
                      </a:r>
                      <a:r>
                        <a:rPr lang="en-CA" sz="2400" b="1" dirty="0" err="1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dobe Garamond Pro Bold"/>
                        </a:rPr>
                        <a:t>supérieures</a:t>
                      </a:r>
                      <a:r>
                        <a:rPr lang="en-CA" sz="2400" b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dobe Garamond Pro Bold"/>
                        </a:rPr>
                        <a:t>)</a:t>
                      </a:r>
                      <a:endParaRPr lang="en-CA" sz="2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9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 b="1" u="sng" dirty="0" err="1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Garamond"/>
                        </a:rPr>
                        <a:t>Taille</a:t>
                      </a:r>
                      <a:endParaRPr lang="en-CA" sz="2400" b="1" u="sng" dirty="0" smtClean="0">
                        <a:solidFill>
                          <a:srgbClr val="000000"/>
                        </a:solidFill>
                        <a:latin typeface="+mj-lt"/>
                        <a:ea typeface="Calibri"/>
                        <a:cs typeface="AGaramon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u="sng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Garamond"/>
                        </a:rPr>
                        <a:t>Petite</a:t>
                      </a:r>
                      <a:r>
                        <a:rPr lang="fr-CA" sz="20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Garamond"/>
                        </a:rPr>
                        <a:t> (toutes de la même taille ou plus petites que la </a:t>
                      </a:r>
                      <a:r>
                        <a:rPr lang="fr-CA" sz="2000" dirty="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Garamond"/>
                        </a:rPr>
                        <a:t>Terre)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Garamond"/>
                        </a:rPr>
                        <a:t>Grande (4 à 11 fois la taille de la </a:t>
                      </a:r>
                      <a:r>
                        <a:rPr lang="fr-CA" sz="2000" dirty="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Garamond"/>
                        </a:rPr>
                        <a:t>Terre)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 b="1" dirty="0" err="1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Garamond"/>
                        </a:rPr>
                        <a:t>Mouvement</a:t>
                      </a:r>
                      <a:endParaRPr lang="en-CA" sz="24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Garamond"/>
                        </a:rPr>
                        <a:t>Rotation </a:t>
                      </a:r>
                      <a:r>
                        <a:rPr lang="en-CA" sz="2000" dirty="0" err="1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Garamond"/>
                        </a:rPr>
                        <a:t>lente</a:t>
                      </a:r>
                      <a:r>
                        <a:rPr lang="en-CA" sz="20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Garamond"/>
                        </a:rPr>
                        <a:t>, petite </a:t>
                      </a:r>
                      <a:r>
                        <a:rPr lang="en-CA" sz="2000" dirty="0" err="1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Garamond"/>
                        </a:rPr>
                        <a:t>orbite</a:t>
                      </a:r>
                      <a:endParaRPr lang="en-CA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Garamond"/>
                        </a:rPr>
                        <a:t>Rotation </a:t>
                      </a:r>
                      <a:r>
                        <a:rPr lang="en-CA" sz="2000" dirty="0" err="1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Garamond"/>
                        </a:rPr>
                        <a:t>rapide</a:t>
                      </a:r>
                      <a:r>
                        <a:rPr lang="en-CA" sz="20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Garamond"/>
                        </a:rPr>
                        <a:t>, </a:t>
                      </a:r>
                      <a:r>
                        <a:rPr lang="en-CA" sz="2000" dirty="0" err="1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Garamond"/>
                        </a:rPr>
                        <a:t>grande</a:t>
                      </a:r>
                      <a:r>
                        <a:rPr lang="en-CA" sz="20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Garamond"/>
                        </a:rPr>
                        <a:t> </a:t>
                      </a:r>
                      <a:r>
                        <a:rPr lang="en-CA" sz="2000" dirty="0" err="1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Garamond"/>
                        </a:rPr>
                        <a:t>orbite</a:t>
                      </a:r>
                      <a:endParaRPr lang="en-CA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5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 b="1" u="sng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Garamond"/>
                        </a:rPr>
                        <a:t>Composition</a:t>
                      </a:r>
                      <a:endParaRPr lang="en-CA" sz="2400" b="1" u="sng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 err="1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Garamond"/>
                        </a:rPr>
                        <a:t>Solide</a:t>
                      </a:r>
                      <a:r>
                        <a:rPr lang="en-CA" sz="20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Garamond"/>
                        </a:rPr>
                        <a:t> et </a:t>
                      </a:r>
                      <a:r>
                        <a:rPr lang="en-CA" sz="2000" dirty="0" err="1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Garamond"/>
                        </a:rPr>
                        <a:t>rocheuse</a:t>
                      </a:r>
                      <a:endParaRPr lang="en-CA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u="sng" dirty="0" err="1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Garamond"/>
                        </a:rPr>
                        <a:t>Gazeuse</a:t>
                      </a:r>
                      <a:endParaRPr lang="en-CA" sz="2000" u="sng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5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 b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Garamond"/>
                        </a:rPr>
                        <a:t>Distance du Soleil</a:t>
                      </a:r>
                      <a:endParaRPr lang="en-CA" sz="24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 err="1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Garamond"/>
                        </a:rPr>
                        <a:t>Près</a:t>
                      </a:r>
                      <a:endParaRPr lang="en-CA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Garamond"/>
                        </a:rPr>
                        <a:t>Loin</a:t>
                      </a:r>
                      <a:endParaRPr lang="en-CA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3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 b="1" dirty="0" err="1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Garamond"/>
                        </a:rPr>
                        <a:t>Température</a:t>
                      </a:r>
                      <a:endParaRPr lang="en-CA" sz="24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u="sng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Garamond"/>
                        </a:rPr>
                        <a:t>Chaude, mais les températures varient</a:t>
                      </a:r>
                      <a:endParaRPr lang="en-CA" sz="2000" u="sng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Garamond"/>
                        </a:rPr>
                        <a:t>Froide, mais les températures varient</a:t>
                      </a:r>
                      <a:endParaRPr lang="en-CA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35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 b="1" u="sng" dirty="0" err="1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Garamond"/>
                        </a:rPr>
                        <a:t>Densité</a:t>
                      </a:r>
                      <a:r>
                        <a:rPr lang="en-CA" sz="2400" b="1" u="sng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Garamond"/>
                        </a:rPr>
                        <a:t> </a:t>
                      </a:r>
                      <a:endParaRPr lang="en-CA" sz="2400" b="1" u="sng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Garamond"/>
                        </a:rPr>
                        <a:t>Haute</a:t>
                      </a:r>
                      <a:endParaRPr lang="en-CA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u="sng" dirty="0" err="1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Garamond"/>
                        </a:rPr>
                        <a:t>Basse</a:t>
                      </a:r>
                      <a:endParaRPr lang="en-CA" sz="2000" u="sng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3949-A1DA-4992-8EB1-6E539BD7A29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fr-CA" dirty="0" smtClean="0"/>
              <a:t>Les planètes naines: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848600" cy="5181600"/>
          </a:xfrm>
        </p:spPr>
        <p:txBody>
          <a:bodyPr>
            <a:normAutofit/>
          </a:bodyPr>
          <a:lstStyle/>
          <a:p>
            <a:pPr lvl="0"/>
            <a:r>
              <a:rPr lang="fr-CA" sz="2800" b="1" u="sng" dirty="0" smtClean="0">
                <a:latin typeface="+mj-lt"/>
              </a:rPr>
              <a:t>Les planètes naines</a:t>
            </a:r>
            <a:r>
              <a:rPr lang="fr-CA" sz="2800" b="1" dirty="0" smtClean="0">
                <a:latin typeface="+mj-lt"/>
              </a:rPr>
              <a:t> :</a:t>
            </a:r>
            <a:r>
              <a:rPr lang="fr-CA" sz="2800" dirty="0" smtClean="0">
                <a:latin typeface="+mj-lt"/>
              </a:rPr>
              <a:t> Un corps céleste en orbite autour du Soleil qui est généralement </a:t>
            </a:r>
            <a:r>
              <a:rPr lang="fr-CA" sz="2800" u="sng" dirty="0" smtClean="0">
                <a:latin typeface="+mj-lt"/>
              </a:rPr>
              <a:t>plus petite </a:t>
            </a:r>
            <a:r>
              <a:rPr lang="fr-CA" sz="2800" dirty="0" smtClean="0">
                <a:latin typeface="+mj-lt"/>
              </a:rPr>
              <a:t>qu’une planète, mais suffisamment massive pour que sa gravité lui donne </a:t>
            </a:r>
            <a:r>
              <a:rPr lang="fr-CA" sz="2800" u="sng" dirty="0" smtClean="0">
                <a:latin typeface="+mj-lt"/>
              </a:rPr>
              <a:t>une forme sphérique</a:t>
            </a:r>
            <a:r>
              <a:rPr lang="fr-CA" sz="2800" dirty="0" smtClean="0">
                <a:latin typeface="+mj-lt"/>
              </a:rPr>
              <a:t>. </a:t>
            </a:r>
          </a:p>
          <a:p>
            <a:pPr lvl="0"/>
            <a:endParaRPr lang="en-CA" sz="3200" dirty="0" smtClean="0">
              <a:latin typeface="+mj-lt"/>
            </a:endParaRPr>
          </a:p>
          <a:p>
            <a:pPr lvl="0"/>
            <a:endParaRPr lang="en-CA" sz="3200" dirty="0" smtClean="0">
              <a:latin typeface="+mj-lt"/>
            </a:endParaRPr>
          </a:p>
          <a:p>
            <a:pPr lvl="0"/>
            <a:endParaRPr lang="en-CA" sz="3200" dirty="0" smtClean="0">
              <a:latin typeface="+mj-lt"/>
            </a:endParaRPr>
          </a:p>
          <a:p>
            <a:pPr lvl="0"/>
            <a:endParaRPr lang="en-CA" sz="3200" dirty="0" smtClean="0">
              <a:latin typeface="+mj-lt"/>
            </a:endParaRPr>
          </a:p>
          <a:p>
            <a:pPr lvl="0"/>
            <a:r>
              <a:rPr lang="fr-CA" sz="2800" b="1" dirty="0" smtClean="0">
                <a:latin typeface="+mj-lt"/>
              </a:rPr>
              <a:t>Les exemples</a:t>
            </a:r>
            <a:r>
              <a:rPr lang="fr-CA" sz="2800" dirty="0" smtClean="0">
                <a:latin typeface="+mj-lt"/>
              </a:rPr>
              <a:t> : Pluton, </a:t>
            </a:r>
            <a:r>
              <a:rPr lang="fr-CA" sz="2800" u="sng" dirty="0" smtClean="0">
                <a:latin typeface="+mj-lt"/>
              </a:rPr>
              <a:t>Cérès</a:t>
            </a:r>
            <a:r>
              <a:rPr lang="fr-CA" sz="2800" dirty="0" smtClean="0">
                <a:latin typeface="+mj-lt"/>
              </a:rPr>
              <a:t>, </a:t>
            </a:r>
            <a:r>
              <a:rPr lang="fr-CA" sz="2800" dirty="0" err="1" smtClean="0">
                <a:latin typeface="+mj-lt"/>
              </a:rPr>
              <a:t>Éris</a:t>
            </a:r>
            <a:r>
              <a:rPr lang="fr-CA" sz="2800" dirty="0" smtClean="0">
                <a:latin typeface="+mj-lt"/>
              </a:rPr>
              <a:t>. (Note : Pluton n’est pas la plus grande des planètes naines.)</a:t>
            </a:r>
            <a:endParaRPr lang="en-CA" sz="2800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3949-A1DA-4992-8EB1-6E539BD7A299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1204" name="Picture 4" descr="http://static.le-systeme-solaire.net/ressources/syssol/planetesnain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429000"/>
            <a:ext cx="2695575" cy="1895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Le Soleil et son influence sur la Terre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Section 11.1</a:t>
            </a:r>
            <a:endParaRPr lang="en-US" dirty="0">
              <a:latin typeface="+mj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14600"/>
            <a:ext cx="4191000" cy="407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3949-A1DA-4992-8EB1-6E539BD7A29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3949-A1DA-4992-8EB1-6E539BD7A299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0178" name="Picture 2" descr="http://tpe-exoplanete.e-monsite.com/medias/images/gpz3wsiy0fazelvsp6c73-r-uiecdfqujjaxovwbjejk1cpxlo2fl41d7puf-ocnslhyswc8s2yq0jz14nxucnx-thrt7xvzstc8j6z4g1aw-9b82yc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09600"/>
            <a:ext cx="8434388" cy="5622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Pluto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81200"/>
            <a:ext cx="696035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1136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Pluto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47088"/>
            <a:ext cx="7216369" cy="455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0636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Question: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200" dirty="0" smtClean="0">
                <a:latin typeface="+mj-lt"/>
              </a:rPr>
              <a:t>Pourquoi Pluton est-elle maintenant considérée une planète naine? </a:t>
            </a:r>
            <a:r>
              <a:rPr lang="fr-FR" sz="2400" dirty="0" smtClean="0">
                <a:latin typeface="+mj-lt"/>
              </a:rPr>
              <a:t>(voir l’article)</a:t>
            </a:r>
            <a:endParaRPr lang="en-CA" sz="2400" dirty="0">
              <a:latin typeface="+mj-lt"/>
            </a:endParaRPr>
          </a:p>
        </p:txBody>
      </p:sp>
      <p:pic>
        <p:nvPicPr>
          <p:cNvPr id="24578" name="Picture 2" descr="Plut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048000"/>
            <a:ext cx="6477000" cy="3569784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3949-A1DA-4992-8EB1-6E539BD7A29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 smtClean="0"/>
              <a:t>Les lunes 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dirty="0" smtClean="0">
                <a:latin typeface="+mj-lt"/>
              </a:rPr>
              <a:t>Elles sont </a:t>
            </a:r>
            <a:r>
              <a:rPr lang="fr-CA" u="sng" dirty="0" smtClean="0">
                <a:latin typeface="+mj-lt"/>
              </a:rPr>
              <a:t>des satellites naturels </a:t>
            </a:r>
            <a:r>
              <a:rPr lang="fr-CA" dirty="0" smtClean="0">
                <a:latin typeface="+mj-lt"/>
              </a:rPr>
              <a:t>/ « compagnes » de toutes les planètes sauf pour Mercure et Vénus. </a:t>
            </a:r>
          </a:p>
          <a:p>
            <a:pPr lvl="0"/>
            <a:endParaRPr lang="en-US" sz="800" dirty="0" smtClean="0">
              <a:latin typeface="+mj-lt"/>
            </a:endParaRPr>
          </a:p>
          <a:p>
            <a:pPr lvl="0"/>
            <a:r>
              <a:rPr lang="fr-CA" dirty="0" smtClean="0">
                <a:latin typeface="+mj-lt"/>
              </a:rPr>
              <a:t>On a déjà découvert plus que </a:t>
            </a:r>
            <a:r>
              <a:rPr lang="fr-CA" u="sng" dirty="0" smtClean="0">
                <a:latin typeface="+mj-lt"/>
              </a:rPr>
              <a:t>165</a:t>
            </a:r>
            <a:r>
              <a:rPr lang="fr-CA" dirty="0" smtClean="0">
                <a:latin typeface="+mj-lt"/>
              </a:rPr>
              <a:t> lunes dans notre système solaire</a:t>
            </a:r>
            <a:endParaRPr lang="en-US" dirty="0" smtClean="0">
              <a:latin typeface="+mj-lt"/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86200"/>
            <a:ext cx="2929128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581400"/>
            <a:ext cx="336042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3949-A1DA-4992-8EB1-6E539BD7A29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Les lunes de Saturne…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http://www.youtube.com/watch?v=YL__UbPsPDg&amp;feature=context-shows&amp;list=SL</a:t>
            </a:r>
          </a:p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3949-A1DA-4992-8EB1-6E539BD7A29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 smtClean="0"/>
              <a:t>Les astéroïdes 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r-CA" dirty="0" smtClean="0">
                <a:latin typeface="+mj-lt"/>
              </a:rPr>
              <a:t>Sont des petits corps célestes qu’on pense </a:t>
            </a:r>
          </a:p>
          <a:p>
            <a:pPr lvl="0">
              <a:buNone/>
            </a:pPr>
            <a:r>
              <a:rPr lang="fr-CA" dirty="0" smtClean="0">
                <a:latin typeface="+mj-lt"/>
              </a:rPr>
              <a:t>	sont </a:t>
            </a:r>
            <a:r>
              <a:rPr lang="fr-CA" u="sng" dirty="0" smtClean="0">
                <a:latin typeface="+mj-lt"/>
              </a:rPr>
              <a:t>des résidus </a:t>
            </a:r>
            <a:r>
              <a:rPr lang="fr-CA" dirty="0" smtClean="0">
                <a:latin typeface="+mj-lt"/>
              </a:rPr>
              <a:t>de la formation du </a:t>
            </a:r>
          </a:p>
          <a:p>
            <a:pPr lvl="0">
              <a:buNone/>
            </a:pPr>
            <a:r>
              <a:rPr lang="fr-CA" dirty="0" smtClean="0">
                <a:latin typeface="+mj-lt"/>
              </a:rPr>
              <a:t>	système solaire.</a:t>
            </a:r>
          </a:p>
          <a:p>
            <a:pPr lvl="0">
              <a:buNone/>
            </a:pPr>
            <a:endParaRPr lang="en-US" sz="800" dirty="0" smtClean="0">
              <a:latin typeface="+mj-lt"/>
            </a:endParaRPr>
          </a:p>
          <a:p>
            <a:pPr lvl="0"/>
            <a:r>
              <a:rPr lang="fr-CA" dirty="0" smtClean="0">
                <a:latin typeface="+mj-lt"/>
              </a:rPr>
              <a:t>Ils suivent un trajet similaire aux autres planètes. </a:t>
            </a:r>
          </a:p>
          <a:p>
            <a:pPr lvl="0"/>
            <a:endParaRPr lang="en-US" sz="800" dirty="0" smtClean="0">
              <a:latin typeface="+mj-lt"/>
            </a:endParaRPr>
          </a:p>
          <a:p>
            <a:pPr lvl="0"/>
            <a:r>
              <a:rPr lang="fr-CA" dirty="0" smtClean="0">
                <a:latin typeface="+mj-lt"/>
              </a:rPr>
              <a:t>La plupart </a:t>
            </a:r>
            <a:r>
              <a:rPr lang="fr-CA" u="sng" dirty="0" smtClean="0">
                <a:latin typeface="+mj-lt"/>
              </a:rPr>
              <a:t>tourne</a:t>
            </a:r>
            <a:r>
              <a:rPr lang="fr-CA" dirty="0" smtClean="0">
                <a:latin typeface="+mj-lt"/>
              </a:rPr>
              <a:t> autour du </a:t>
            </a:r>
            <a:r>
              <a:rPr lang="fr-CA" u="sng" dirty="0" smtClean="0">
                <a:latin typeface="+mj-lt"/>
              </a:rPr>
              <a:t>Soleil</a:t>
            </a:r>
            <a:r>
              <a:rPr lang="fr-CA" dirty="0" smtClean="0">
                <a:latin typeface="+mj-lt"/>
              </a:rPr>
              <a:t> dans une bande (ceinture) qui s’étend entre Mars et Jupiter.</a:t>
            </a:r>
          </a:p>
          <a:p>
            <a:pPr lvl="0"/>
            <a:endParaRPr lang="en-US" sz="800" dirty="0" smtClean="0">
              <a:latin typeface="+mj-lt"/>
            </a:endParaRPr>
          </a:p>
          <a:p>
            <a:pPr lvl="0"/>
            <a:r>
              <a:rPr lang="fr-CA" dirty="0" smtClean="0">
                <a:latin typeface="+mj-lt"/>
              </a:rPr>
              <a:t>Quelques astéroïdes ont une orbite irrégulière à cause d’attraction gravitationnelle des planètes et des collisions. </a:t>
            </a:r>
            <a:endParaRPr lang="en-US" dirty="0" smtClean="0">
              <a:latin typeface="+mj-lt"/>
            </a:endParaRP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"/>
            <a:ext cx="2057400" cy="2530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3949-A1DA-4992-8EB1-6E539BD7A29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Les </a:t>
            </a:r>
            <a:r>
              <a:rPr lang="en-US" u="sng" dirty="0" err="1" smtClean="0"/>
              <a:t>com</a:t>
            </a:r>
            <a:r>
              <a:rPr lang="en-US" u="sng" dirty="0" err="1" smtClean="0">
                <a:cs typeface="Arial"/>
              </a:rPr>
              <a:t>è</a:t>
            </a:r>
            <a:r>
              <a:rPr lang="en-US" u="sng" dirty="0" err="1" smtClean="0"/>
              <a:t>tes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dirty="0" smtClean="0">
                <a:latin typeface="+mj-lt"/>
              </a:rPr>
              <a:t>Sont souvent comparées à des « boules de neiges sales. » Elles sont composées </a:t>
            </a:r>
            <a:r>
              <a:rPr lang="fr-CA" u="sng" dirty="0" smtClean="0">
                <a:latin typeface="+mj-lt"/>
              </a:rPr>
              <a:t>de glace</a:t>
            </a:r>
            <a:r>
              <a:rPr lang="fr-CA" dirty="0" smtClean="0">
                <a:latin typeface="+mj-lt"/>
              </a:rPr>
              <a:t>, </a:t>
            </a:r>
            <a:r>
              <a:rPr lang="fr-CA" u="sng" dirty="0" smtClean="0">
                <a:latin typeface="+mj-lt"/>
              </a:rPr>
              <a:t>de roches</a:t>
            </a:r>
            <a:r>
              <a:rPr lang="fr-CA" dirty="0" smtClean="0">
                <a:latin typeface="+mj-lt"/>
              </a:rPr>
              <a:t> et </a:t>
            </a:r>
            <a:r>
              <a:rPr lang="fr-CA" u="sng" dirty="0" smtClean="0">
                <a:latin typeface="+mj-lt"/>
              </a:rPr>
              <a:t>de gaz</a:t>
            </a:r>
            <a:r>
              <a:rPr lang="fr-CA" dirty="0" smtClean="0">
                <a:latin typeface="+mj-lt"/>
              </a:rPr>
              <a:t>. </a:t>
            </a:r>
          </a:p>
          <a:p>
            <a:pPr lvl="0"/>
            <a:endParaRPr lang="en-US" sz="800" dirty="0" smtClean="0">
              <a:latin typeface="+mj-lt"/>
            </a:endParaRPr>
          </a:p>
          <a:p>
            <a:pPr lvl="0"/>
            <a:r>
              <a:rPr lang="fr-CA" dirty="0" smtClean="0">
                <a:latin typeface="+mj-lt"/>
              </a:rPr>
              <a:t>Leur origine est </a:t>
            </a:r>
            <a:r>
              <a:rPr lang="fr-CA" u="sng" dirty="0" smtClean="0">
                <a:latin typeface="+mj-lt"/>
              </a:rPr>
              <a:t>au-delà</a:t>
            </a:r>
            <a:r>
              <a:rPr lang="fr-CA" dirty="0" smtClean="0">
                <a:latin typeface="+mj-lt"/>
              </a:rPr>
              <a:t> de l’orbite de </a:t>
            </a:r>
            <a:r>
              <a:rPr lang="fr-CA" u="sng" dirty="0" smtClean="0">
                <a:latin typeface="+mj-lt"/>
              </a:rPr>
              <a:t>Neptune</a:t>
            </a:r>
            <a:r>
              <a:rPr lang="fr-CA" dirty="0" smtClean="0">
                <a:latin typeface="+mj-lt"/>
              </a:rPr>
              <a:t>, où la force gravitationnelle du Soleil est </a:t>
            </a:r>
            <a:r>
              <a:rPr lang="en-CA" dirty="0" smtClean="0">
                <a:latin typeface="+mj-lt"/>
              </a:rPr>
              <a:t>à </a:t>
            </a:r>
            <a:r>
              <a:rPr lang="en-CA" dirty="0" err="1" smtClean="0">
                <a:latin typeface="+mj-lt"/>
              </a:rPr>
              <a:t>sa</a:t>
            </a:r>
            <a:r>
              <a:rPr lang="en-CA" dirty="0" smtClean="0">
                <a:latin typeface="+mj-lt"/>
              </a:rPr>
              <a:t> </a:t>
            </a:r>
            <a:r>
              <a:rPr lang="en-CA" dirty="0" err="1" smtClean="0">
                <a:latin typeface="+mj-lt"/>
              </a:rPr>
              <a:t>limite</a:t>
            </a:r>
            <a:r>
              <a:rPr lang="en-CA" dirty="0" smtClean="0">
                <a:latin typeface="+mj-lt"/>
              </a:rPr>
              <a:t>.</a:t>
            </a:r>
          </a:p>
          <a:p>
            <a:pPr lvl="0"/>
            <a:endParaRPr lang="en-US" sz="800" dirty="0" smtClean="0">
              <a:latin typeface="+mj-lt"/>
            </a:endParaRPr>
          </a:p>
          <a:p>
            <a:pPr lvl="0"/>
            <a:r>
              <a:rPr lang="fr-CA" dirty="0" smtClean="0">
                <a:latin typeface="+mj-lt"/>
              </a:rPr>
              <a:t>C’est ici où on trouve un nuage de débris fait de glace. Ce que l’on appelle « le nuage d’</a:t>
            </a:r>
            <a:r>
              <a:rPr lang="fr-CA" u="sng" dirty="0" smtClean="0">
                <a:latin typeface="+mj-lt"/>
              </a:rPr>
              <a:t>Oort</a:t>
            </a:r>
            <a:r>
              <a:rPr lang="fr-CA" dirty="0" smtClean="0">
                <a:latin typeface="+mj-lt"/>
              </a:rPr>
              <a:t> ».</a:t>
            </a:r>
          </a:p>
          <a:p>
            <a:pPr lvl="0"/>
            <a:endParaRPr lang="en-US" sz="800" dirty="0" smtClean="0">
              <a:latin typeface="+mj-lt"/>
            </a:endParaRPr>
          </a:p>
          <a:p>
            <a:pPr lvl="0"/>
            <a:r>
              <a:rPr lang="fr-CA" dirty="0" smtClean="0">
                <a:latin typeface="+mj-lt"/>
              </a:rPr>
              <a:t>Les comètes sont identifiées par leur </a:t>
            </a:r>
            <a:r>
              <a:rPr lang="fr-CA" u="sng" dirty="0" smtClean="0">
                <a:latin typeface="+mj-lt"/>
              </a:rPr>
              <a:t>longue queue </a:t>
            </a:r>
            <a:r>
              <a:rPr lang="fr-CA" dirty="0" smtClean="0">
                <a:latin typeface="+mj-lt"/>
              </a:rPr>
              <a:t>(parfois plusieurs) de poussière peut s’étirer sur des millions de kilomètres.</a:t>
            </a:r>
            <a:endParaRPr lang="en-US" dirty="0" smtClean="0">
              <a:latin typeface="+mj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3949-A1DA-4992-8EB1-6E539BD7A29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 </a:t>
            </a:r>
            <a:r>
              <a:rPr lang="en-US" dirty="0" err="1" smtClean="0"/>
              <a:t>trajet</a:t>
            </a:r>
            <a:r>
              <a:rPr lang="en-US" dirty="0" smtClean="0"/>
              <a:t> </a:t>
            </a:r>
            <a:r>
              <a:rPr lang="en-US" dirty="0" err="1" smtClean="0"/>
              <a:t>d’une</a:t>
            </a:r>
            <a:r>
              <a:rPr lang="en-US" dirty="0" smtClean="0"/>
              <a:t> </a:t>
            </a:r>
            <a:r>
              <a:rPr lang="en-US" dirty="0" err="1" smtClean="0"/>
              <a:t>com</a:t>
            </a:r>
            <a:r>
              <a:rPr lang="en-US" dirty="0" err="1" smtClean="0">
                <a:cs typeface="Arial"/>
              </a:rPr>
              <a:t>è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autour</a:t>
            </a:r>
            <a:r>
              <a:rPr lang="en-US" dirty="0" smtClean="0"/>
              <a:t> du Soleil</a:t>
            </a:r>
            <a:endParaRPr lang="en-US" dirty="0"/>
          </a:p>
        </p:txBody>
      </p:sp>
      <p:pic>
        <p:nvPicPr>
          <p:cNvPr id="4" name="Content Placeholder 3" descr="comets and tail_NEW.jp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1" y="1981200"/>
            <a:ext cx="5917956" cy="431606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3949-A1DA-4992-8EB1-6E539BD7A299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CA" b="1" dirty="0" smtClean="0"/>
              <a:t>La périodicité et les comètes :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dirty="0" smtClean="0">
                <a:latin typeface="+mj-lt"/>
              </a:rPr>
              <a:t>Les comètes ont des orbites </a:t>
            </a:r>
            <a:r>
              <a:rPr lang="fr-CA" u="sng" dirty="0" smtClean="0">
                <a:latin typeface="+mj-lt"/>
              </a:rPr>
              <a:t>uniques</a:t>
            </a:r>
            <a:r>
              <a:rPr lang="fr-CA" dirty="0" smtClean="0">
                <a:latin typeface="+mj-lt"/>
              </a:rPr>
              <a:t> autour du Soleil et ont une tendance à suivre </a:t>
            </a:r>
            <a:r>
              <a:rPr lang="fr-CA" u="sng" dirty="0" smtClean="0">
                <a:latin typeface="+mj-lt"/>
              </a:rPr>
              <a:t>un modèle </a:t>
            </a:r>
            <a:r>
              <a:rPr lang="fr-CA" i="1" dirty="0" smtClean="0">
                <a:latin typeface="+mj-lt"/>
              </a:rPr>
              <a:t>(pattern) </a:t>
            </a:r>
            <a:r>
              <a:rPr lang="fr-CA" dirty="0" smtClean="0">
                <a:latin typeface="+mj-lt"/>
              </a:rPr>
              <a:t>en respect à leur passage de la Terre et le Soleil.</a:t>
            </a:r>
          </a:p>
          <a:p>
            <a:pPr lvl="0"/>
            <a:endParaRPr lang="en-US" sz="800" dirty="0" smtClean="0">
              <a:latin typeface="+mj-lt"/>
            </a:endParaRPr>
          </a:p>
          <a:p>
            <a:pPr lvl="0"/>
            <a:r>
              <a:rPr lang="fr-CA" dirty="0" smtClean="0">
                <a:latin typeface="+mj-lt"/>
              </a:rPr>
              <a:t>Il y en a deux types : </a:t>
            </a:r>
            <a:r>
              <a:rPr lang="fr-CA" u="sng" dirty="0" smtClean="0">
                <a:latin typeface="+mj-lt"/>
              </a:rPr>
              <a:t>les comètes à longues période </a:t>
            </a:r>
            <a:r>
              <a:rPr lang="fr-CA" dirty="0" smtClean="0">
                <a:latin typeface="+mj-lt"/>
              </a:rPr>
              <a:t>et les </a:t>
            </a:r>
            <a:r>
              <a:rPr lang="fr-CA" u="sng" dirty="0" smtClean="0">
                <a:latin typeface="+mj-lt"/>
              </a:rPr>
              <a:t>comètes à courtes période</a:t>
            </a:r>
            <a:r>
              <a:rPr lang="fr-CA" dirty="0" smtClean="0">
                <a:latin typeface="+mj-lt"/>
              </a:rPr>
              <a:t>. Des comètes à courte période orbite le Soleil plus vite que les comètes à longue période.</a:t>
            </a:r>
          </a:p>
          <a:p>
            <a:pPr lvl="0"/>
            <a:endParaRPr lang="en-US" sz="800" dirty="0" smtClean="0">
              <a:latin typeface="+mj-lt"/>
            </a:endParaRPr>
          </a:p>
          <a:p>
            <a:pPr lvl="0"/>
            <a:r>
              <a:rPr lang="fr-CA" b="1" u="sng" dirty="0" smtClean="0">
                <a:latin typeface="+mj-lt"/>
              </a:rPr>
              <a:t>La périodicité</a:t>
            </a:r>
            <a:r>
              <a:rPr lang="fr-CA" b="1" dirty="0" smtClean="0">
                <a:latin typeface="+mj-lt"/>
              </a:rPr>
              <a:t> : </a:t>
            </a:r>
            <a:r>
              <a:rPr lang="fr-CA" dirty="0" smtClean="0">
                <a:latin typeface="+mj-lt"/>
              </a:rPr>
              <a:t>Le temps qu’il prend pour les comètes d’orbiter le Soleil.</a:t>
            </a:r>
            <a:endParaRPr lang="en-US" dirty="0" smtClean="0">
              <a:latin typeface="+mj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3949-A1DA-4992-8EB1-6E539BD7A299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dirty="0" smtClean="0"/>
              <a:t>Le Soleil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04800" y="1285276"/>
          <a:ext cx="8382000" cy="5001906"/>
        </p:xfrm>
        <a:graphic>
          <a:graphicData uri="http://schemas.openxmlformats.org/drawingml/2006/table">
            <a:tbl>
              <a:tblPr/>
              <a:tblGrid>
                <a:gridCol w="2018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63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40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Des </a:t>
                      </a:r>
                      <a:r>
                        <a:rPr lang="fr-CA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caractéristiques: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3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Calibri"/>
                          <a:cs typeface="Times New Roman"/>
                        </a:rPr>
                        <a:t>Masse 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2000" b="1" dirty="0">
                          <a:latin typeface="Calibri"/>
                          <a:ea typeface="Calibri"/>
                          <a:cs typeface="Times New Roman"/>
                        </a:rPr>
                        <a:t>Contient 300 000 fois de plus masse que la Terre 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2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Calibri"/>
                          <a:cs typeface="Times New Roman"/>
                        </a:rPr>
                        <a:t>Mouvement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2000" b="1" dirty="0">
                          <a:latin typeface="Calibri"/>
                          <a:ea typeface="Calibri"/>
                          <a:cs typeface="Times New Roman"/>
                        </a:rPr>
                        <a:t>Tourne sur </a:t>
                      </a:r>
                      <a:r>
                        <a:rPr lang="fr-CA" sz="2000" b="1" dirty="0" smtClean="0">
                          <a:latin typeface="Calibri"/>
                          <a:ea typeface="Calibri"/>
                          <a:cs typeface="Times New Roman"/>
                        </a:rPr>
                        <a:t>lui-même </a:t>
                      </a:r>
                      <a:r>
                        <a:rPr lang="fr-CA" sz="2000" b="1" dirty="0">
                          <a:latin typeface="Calibri"/>
                          <a:ea typeface="Calibri"/>
                          <a:cs typeface="Times New Roman"/>
                        </a:rPr>
                        <a:t>(une rotation solaire dure environ </a:t>
                      </a:r>
                      <a:r>
                        <a:rPr lang="fr-CA" sz="2000" b="1" dirty="0" smtClean="0">
                          <a:latin typeface="Calibri"/>
                          <a:ea typeface="Calibri"/>
                          <a:cs typeface="Times New Roman"/>
                        </a:rPr>
                        <a:t>un </a:t>
                      </a:r>
                      <a:r>
                        <a:rPr lang="fr-CA" sz="2000" b="1" dirty="0">
                          <a:latin typeface="Calibri"/>
                          <a:ea typeface="Calibri"/>
                          <a:cs typeface="Times New Roman"/>
                        </a:rPr>
                        <a:t>mois) 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43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Calibri"/>
                          <a:cs typeface="Times New Roman"/>
                        </a:rPr>
                        <a:t>Composition 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2000" b="1" dirty="0">
                          <a:latin typeface="Calibri"/>
                          <a:ea typeface="Calibri"/>
                          <a:cs typeface="Times New Roman"/>
                        </a:rPr>
                        <a:t>Contient des atomes </a:t>
                      </a:r>
                      <a:r>
                        <a:rPr lang="fr-CA" sz="2000" b="1" dirty="0" smtClean="0">
                          <a:latin typeface="Calibri"/>
                          <a:ea typeface="Calibri"/>
                          <a:cs typeface="Times New Roman"/>
                        </a:rPr>
                        <a:t>d’hydrogène </a:t>
                      </a:r>
                      <a:r>
                        <a:rPr lang="fr-CA" sz="2000" b="1" dirty="0">
                          <a:latin typeface="Calibri"/>
                          <a:ea typeface="Calibri"/>
                          <a:cs typeface="Times New Roman"/>
                        </a:rPr>
                        <a:t>et </a:t>
                      </a:r>
                      <a:r>
                        <a:rPr lang="fr-CA" sz="2000" b="1" dirty="0" smtClean="0">
                          <a:latin typeface="Calibri"/>
                          <a:ea typeface="Calibri"/>
                          <a:cs typeface="Times New Roman"/>
                        </a:rPr>
                        <a:t>d’hélium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63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Calibri"/>
                          <a:cs typeface="Times New Roman"/>
                        </a:rPr>
                        <a:t>Fonction 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2000" b="1" dirty="0">
                          <a:latin typeface="Calibri"/>
                          <a:ea typeface="Calibri"/>
                          <a:cs typeface="Times New Roman"/>
                        </a:rPr>
                        <a:t>Des </a:t>
                      </a:r>
                      <a:r>
                        <a:rPr lang="fr-CA" sz="2000" b="1" dirty="0" smtClean="0">
                          <a:latin typeface="Calibri"/>
                          <a:ea typeface="Calibri"/>
                          <a:cs typeface="Times New Roman"/>
                        </a:rPr>
                        <a:t>réactions </a:t>
                      </a:r>
                      <a:r>
                        <a:rPr lang="fr-CA" sz="2000" b="1" dirty="0">
                          <a:latin typeface="Calibri"/>
                          <a:ea typeface="Calibri"/>
                          <a:cs typeface="Times New Roman"/>
                        </a:rPr>
                        <a:t>chimiques dans le Soleil produit de la radiation </a:t>
                      </a:r>
                      <a:r>
                        <a:rPr lang="fr-CA" sz="2000" b="1" dirty="0" smtClean="0">
                          <a:latin typeface="Calibri"/>
                          <a:ea typeface="Calibri"/>
                          <a:cs typeface="Times New Roman"/>
                        </a:rPr>
                        <a:t>électromagnétiques (</a:t>
                      </a:r>
                      <a:r>
                        <a:rPr lang="fr-CA" sz="2000" b="1" dirty="0">
                          <a:latin typeface="Calibri"/>
                          <a:ea typeface="Calibri"/>
                          <a:cs typeface="Times New Roman"/>
                        </a:rPr>
                        <a:t>incluant la lumière et le chaleur) qui fait supporter la vie dans notre système solaire 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41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Calibri"/>
                          <a:cs typeface="Times New Roman"/>
                        </a:rPr>
                        <a:t>Propriétés spéciales 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2000" b="1" dirty="0">
                          <a:latin typeface="Calibri"/>
                          <a:ea typeface="Calibri"/>
                          <a:cs typeface="Times New Roman"/>
                        </a:rPr>
                        <a:t>Les taches solaires, les protubérance solaires, les éruptions solaires 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3490" name="Picture 2" descr="http://www.ilephysique.net/img/forum_img/0242/forum_24299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228600"/>
            <a:ext cx="1704975" cy="1662668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3949-A1DA-4992-8EB1-6E539BD7A29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</a:t>
            </a:r>
            <a:r>
              <a:rPr lang="fr-CA" dirty="0" smtClean="0"/>
              <a:t>météores: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 smtClean="0"/>
              <a:t> </a:t>
            </a:r>
            <a:r>
              <a:rPr lang="fr-CA" b="1" u="sng" dirty="0" smtClean="0">
                <a:latin typeface="+mj-lt"/>
              </a:rPr>
              <a:t>Les </a:t>
            </a:r>
            <a:r>
              <a:rPr lang="fr-CA" b="1" u="sng" dirty="0" err="1" smtClean="0">
                <a:latin typeface="+mj-lt"/>
              </a:rPr>
              <a:t>météoroïdes</a:t>
            </a:r>
            <a:r>
              <a:rPr lang="fr-CA" b="1" dirty="0" smtClean="0">
                <a:latin typeface="+mj-lt"/>
              </a:rPr>
              <a:t> :</a:t>
            </a:r>
            <a:r>
              <a:rPr lang="fr-CA" dirty="0" smtClean="0">
                <a:latin typeface="+mj-lt"/>
              </a:rPr>
              <a:t> sont des morceaux de roches qui flottent dans l’espace. Ce sont des débris du système solaire.</a:t>
            </a:r>
          </a:p>
          <a:p>
            <a:endParaRPr lang="en-US" sz="800" dirty="0" smtClean="0">
              <a:latin typeface="+mj-lt"/>
            </a:endParaRPr>
          </a:p>
          <a:p>
            <a:pPr lvl="0"/>
            <a:r>
              <a:rPr lang="fr-CA" b="1" dirty="0" smtClean="0">
                <a:latin typeface="+mj-lt"/>
              </a:rPr>
              <a:t>Les météores :</a:t>
            </a:r>
            <a:r>
              <a:rPr lang="fr-CA" dirty="0" smtClean="0">
                <a:latin typeface="+mj-lt"/>
              </a:rPr>
              <a:t> (Les étoiles filantes) Des </a:t>
            </a:r>
            <a:r>
              <a:rPr lang="fr-CA" dirty="0" err="1" smtClean="0">
                <a:latin typeface="+mj-lt"/>
              </a:rPr>
              <a:t>météoroïdes</a:t>
            </a:r>
            <a:r>
              <a:rPr lang="fr-CA" dirty="0" smtClean="0">
                <a:latin typeface="+mj-lt"/>
              </a:rPr>
              <a:t> qui </a:t>
            </a:r>
            <a:r>
              <a:rPr lang="fr-CA" u="sng" dirty="0" smtClean="0">
                <a:latin typeface="+mj-lt"/>
              </a:rPr>
              <a:t>se consument </a:t>
            </a:r>
            <a:r>
              <a:rPr lang="fr-CA" dirty="0" smtClean="0">
                <a:latin typeface="+mj-lt"/>
              </a:rPr>
              <a:t>lors de leur entrée dans l’atmosphère (très vite). Ils créent le sillage associé des </a:t>
            </a:r>
            <a:r>
              <a:rPr lang="fr-CA" dirty="0" err="1" smtClean="0">
                <a:latin typeface="+mj-lt"/>
              </a:rPr>
              <a:t>météroïdes</a:t>
            </a:r>
            <a:r>
              <a:rPr lang="fr-CA" dirty="0" smtClean="0">
                <a:latin typeface="+mj-lt"/>
              </a:rPr>
              <a:t> quand ils entrent l’atmosphère.</a:t>
            </a:r>
          </a:p>
          <a:p>
            <a:pPr lvl="0"/>
            <a:endParaRPr lang="en-US" sz="800" dirty="0" smtClean="0">
              <a:latin typeface="+mj-lt"/>
            </a:endParaRPr>
          </a:p>
          <a:p>
            <a:pPr lvl="0"/>
            <a:r>
              <a:rPr lang="fr-CA" b="1" u="sng" dirty="0" smtClean="0">
                <a:latin typeface="+mj-lt"/>
              </a:rPr>
              <a:t>Météorites</a:t>
            </a:r>
            <a:r>
              <a:rPr lang="fr-CA" b="1" dirty="0" smtClean="0">
                <a:latin typeface="+mj-lt"/>
              </a:rPr>
              <a:t> :</a:t>
            </a:r>
            <a:r>
              <a:rPr lang="fr-CA" dirty="0" smtClean="0">
                <a:latin typeface="+mj-lt"/>
              </a:rPr>
              <a:t> Un météore qui est assez grand de survivre </a:t>
            </a:r>
            <a:r>
              <a:rPr lang="fr-CA" u="sng" dirty="0" smtClean="0">
                <a:latin typeface="+mj-lt"/>
              </a:rPr>
              <a:t>l’entrée</a:t>
            </a:r>
            <a:r>
              <a:rPr lang="fr-CA" dirty="0" smtClean="0">
                <a:latin typeface="+mj-lt"/>
              </a:rPr>
              <a:t> dans </a:t>
            </a:r>
            <a:r>
              <a:rPr lang="fr-CA" u="sng" dirty="0" smtClean="0">
                <a:latin typeface="+mj-lt"/>
              </a:rPr>
              <a:t>l’atmosphère </a:t>
            </a:r>
            <a:r>
              <a:rPr lang="fr-CA" dirty="0" smtClean="0">
                <a:latin typeface="+mj-lt"/>
              </a:rPr>
              <a:t>et atteindre la surface de la Terre.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3949-A1DA-4992-8EB1-6E539BD7A299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3615899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rocksfromspace.open.ac.uk/images/meteor_cra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429000"/>
            <a:ext cx="3641676" cy="2390775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3949-A1DA-4992-8EB1-6E539BD7A299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95400"/>
            <a:ext cx="2895600" cy="2168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8" name="Picture 2" descr="http://timemarcheson.files.wordpress.com/2011/06/tunguska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3276600"/>
            <a:ext cx="4133850" cy="2735022"/>
          </a:xfrm>
          <a:prstGeom prst="rect">
            <a:avLst/>
          </a:prstGeom>
          <a:noFill/>
        </p:spPr>
      </p:pic>
      <p:pic>
        <p:nvPicPr>
          <p:cNvPr id="5" name="Picture 3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233" y="0"/>
            <a:ext cx="4057767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57200" y="685801"/>
          <a:ext cx="8077200" cy="5709526"/>
        </p:xfrm>
        <a:graphic>
          <a:graphicData uri="http://schemas.openxmlformats.org/drawingml/2006/table">
            <a:tbl>
              <a:tblPr/>
              <a:tblGrid>
                <a:gridCol w="201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75987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err="1" smtClean="0">
                          <a:latin typeface="Calibri"/>
                          <a:ea typeface="Calibri"/>
                          <a:cs typeface="Times New Roman"/>
                        </a:rPr>
                        <a:t>Critère</a:t>
                      </a:r>
                      <a:r>
                        <a:rPr lang="en-US" sz="2200" b="1" dirty="0">
                          <a:latin typeface="Calibri"/>
                          <a:ea typeface="Calibri"/>
                          <a:cs typeface="Times New Roman"/>
                        </a:rPr>
                        <a:t>: 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fr-CA" sz="2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Astéroïdes:</a:t>
                      </a:r>
                      <a:endParaRPr lang="en-US" sz="2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err="1">
                          <a:latin typeface="Calibri"/>
                          <a:ea typeface="Calibri"/>
                          <a:cs typeface="Times New Roman"/>
                        </a:rPr>
                        <a:t>Météores</a:t>
                      </a:r>
                      <a:r>
                        <a:rPr lang="en-US" sz="2200" b="1" dirty="0">
                          <a:latin typeface="Calibri"/>
                          <a:ea typeface="Calibri"/>
                          <a:cs typeface="Times New Roman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200" b="1" dirty="0" err="1">
                          <a:latin typeface="Calibri"/>
                          <a:ea typeface="Calibri"/>
                          <a:cs typeface="Times New Roman"/>
                        </a:rPr>
                        <a:t>Météorites</a:t>
                      </a:r>
                      <a:r>
                        <a:rPr lang="en-US" sz="2200" b="1" dirty="0">
                          <a:latin typeface="Calibri"/>
                          <a:ea typeface="Calibri"/>
                          <a:cs typeface="Times New Roman"/>
                        </a:rPr>
                        <a:t>: 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53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200" b="1" u="sng" dirty="0" err="1">
                          <a:latin typeface="Calibri"/>
                          <a:ea typeface="Calibri"/>
                          <a:cs typeface="Times New Roman"/>
                        </a:rPr>
                        <a:t>Taille</a:t>
                      </a:r>
                      <a:r>
                        <a:rPr lang="en-US" sz="2200" b="1" dirty="0">
                          <a:latin typeface="Calibri"/>
                          <a:ea typeface="Calibri"/>
                          <a:cs typeface="Times New Roman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CA" sz="2200" dirty="0">
                          <a:latin typeface="Calibri"/>
                          <a:ea typeface="Calibri"/>
                          <a:cs typeface="Times New Roman"/>
                        </a:rPr>
                        <a:t>Des graines de sable jusqu’au 1000km en </a:t>
                      </a:r>
                      <a:r>
                        <a:rPr lang="fr-CA" sz="2200" dirty="0" smtClean="0">
                          <a:latin typeface="Calibri"/>
                          <a:ea typeface="Calibri"/>
                          <a:cs typeface="Times New Roman"/>
                        </a:rPr>
                        <a:t>diamètre.  </a:t>
                      </a:r>
                      <a:endParaRPr lang="en-US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200" dirty="0">
                          <a:latin typeface="Calibri"/>
                          <a:ea typeface="Calibri"/>
                          <a:cs typeface="Times New Roman"/>
                        </a:rPr>
                        <a:t>Des </a:t>
                      </a:r>
                      <a:r>
                        <a:rPr lang="en-US" sz="2200" dirty="0" smtClean="0">
                          <a:latin typeface="Calibri"/>
                          <a:ea typeface="Calibri"/>
                          <a:cs typeface="Times New Roman"/>
                        </a:rPr>
                        <a:t>grains 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Times New Roman"/>
                        </a:rPr>
                        <a:t>de </a:t>
                      </a:r>
                      <a:r>
                        <a:rPr lang="en-US" sz="2200" u="sng" dirty="0">
                          <a:latin typeface="Calibri"/>
                          <a:ea typeface="Calibri"/>
                          <a:cs typeface="Times New Roman"/>
                        </a:rPr>
                        <a:t>sable 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200" u="sng" dirty="0">
                          <a:latin typeface="Calibri"/>
                          <a:ea typeface="Calibri"/>
                          <a:cs typeface="Times New Roman"/>
                        </a:rPr>
                        <a:t>Plus grand 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Times New Roman"/>
                        </a:rPr>
                        <a:t>qu’un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Times New Roman"/>
                        </a:rPr>
                        <a:t>météore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67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200" b="1" dirty="0">
                          <a:latin typeface="Calibri"/>
                          <a:ea typeface="Calibri"/>
                          <a:cs typeface="Times New Roman"/>
                        </a:rPr>
                        <a:t>Composition: 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200">
                          <a:latin typeface="Calibri"/>
                          <a:ea typeface="Calibri"/>
                          <a:cs typeface="Times New Roman"/>
                        </a:rPr>
                        <a:t>Des morceaux de roches 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200">
                          <a:latin typeface="Calibri"/>
                          <a:ea typeface="Calibri"/>
                          <a:cs typeface="Times New Roman"/>
                        </a:rPr>
                        <a:t>Des moreaux de roche 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200">
                          <a:latin typeface="Calibri"/>
                          <a:ea typeface="Calibri"/>
                          <a:cs typeface="Times New Roman"/>
                        </a:rPr>
                        <a:t>Des morceaux de roche 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14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200" b="1" u="sng" dirty="0">
                          <a:latin typeface="Calibri"/>
                          <a:ea typeface="Calibri"/>
                          <a:cs typeface="Times New Roman"/>
                        </a:rPr>
                        <a:t>Location</a:t>
                      </a:r>
                      <a:r>
                        <a:rPr lang="en-US" sz="2200" b="1" dirty="0">
                          <a:latin typeface="Calibri"/>
                          <a:ea typeface="Calibri"/>
                          <a:cs typeface="Times New Roman"/>
                        </a:rPr>
                        <a:t> :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CA" sz="2200">
                          <a:latin typeface="Calibri"/>
                          <a:ea typeface="Calibri"/>
                          <a:cs typeface="Times New Roman"/>
                        </a:rPr>
                        <a:t>Pour la plupart, dans la ceinture d’astéroides (entre Mars et Jupiter) </a:t>
                      </a:r>
                      <a:endParaRPr lang="en-US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CA" sz="2200" dirty="0">
                          <a:latin typeface="Calibri"/>
                          <a:ea typeface="Calibri"/>
                          <a:cs typeface="Times New Roman"/>
                        </a:rPr>
                        <a:t>Dans </a:t>
                      </a:r>
                      <a:r>
                        <a:rPr lang="fr-CA" sz="2200" u="sng" dirty="0">
                          <a:latin typeface="Calibri"/>
                          <a:ea typeface="Calibri"/>
                          <a:cs typeface="Times New Roman"/>
                        </a:rPr>
                        <a:t>l’atmosphère</a:t>
                      </a:r>
                      <a:r>
                        <a:rPr lang="fr-CA" sz="2200" dirty="0">
                          <a:latin typeface="Calibri"/>
                          <a:ea typeface="Calibri"/>
                          <a:cs typeface="Times New Roman"/>
                        </a:rPr>
                        <a:t> de la Terre. </a:t>
                      </a:r>
                      <a:endParaRPr lang="en-US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CA" sz="2200" dirty="0">
                          <a:latin typeface="Calibri"/>
                          <a:ea typeface="Calibri"/>
                          <a:cs typeface="Times New Roman"/>
                        </a:rPr>
                        <a:t>Sur </a:t>
                      </a:r>
                      <a:r>
                        <a:rPr lang="fr-CA" sz="2200" u="sng" dirty="0">
                          <a:latin typeface="Calibri"/>
                          <a:ea typeface="Calibri"/>
                          <a:cs typeface="Times New Roman"/>
                        </a:rPr>
                        <a:t>la Terre</a:t>
                      </a:r>
                      <a:r>
                        <a:rPr lang="fr-CA" sz="2200" dirty="0">
                          <a:latin typeface="Calibri"/>
                          <a:ea typeface="Calibri"/>
                          <a:cs typeface="Times New Roman"/>
                        </a:rPr>
                        <a:t>. </a:t>
                      </a:r>
                      <a:endParaRPr lang="en-US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3949-A1DA-4992-8EB1-6E539BD7A299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b="1" dirty="0" smtClean="0"/>
              <a:t>Quand les météores impactent la Terre :</a:t>
            </a:r>
            <a:endParaRPr lang="en-CA" dirty="0"/>
          </a:p>
        </p:txBody>
      </p:sp>
      <p:pic>
        <p:nvPicPr>
          <p:cNvPr id="1026" name="Picture 2" descr="http://www.cartoonstock.com/lowres/epa0949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066800"/>
            <a:ext cx="4419600" cy="5541818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3949-A1DA-4992-8EB1-6E539BD7A299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CA" b="1" dirty="0" smtClean="0"/>
              <a:t>Quand les météores impactent la Terre 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r-CA" b="1" dirty="0" smtClean="0">
                <a:latin typeface="+mj-lt"/>
              </a:rPr>
              <a:t>Des sites </a:t>
            </a:r>
            <a:r>
              <a:rPr lang="fr-CA" b="1" u="sng" dirty="0" smtClean="0">
                <a:latin typeface="+mj-lt"/>
              </a:rPr>
              <a:t>d’impact</a:t>
            </a:r>
            <a:r>
              <a:rPr lang="fr-CA" b="1" dirty="0" smtClean="0">
                <a:latin typeface="+mj-lt"/>
              </a:rPr>
              <a:t>:</a:t>
            </a:r>
            <a:r>
              <a:rPr lang="fr-CA" dirty="0" smtClean="0">
                <a:latin typeface="+mj-lt"/>
              </a:rPr>
              <a:t> l’endroit où un objet relativement petit (météorite) était en collision avec un grand objet (planète) pour produire </a:t>
            </a:r>
            <a:r>
              <a:rPr lang="fr-CA" u="sng" dirty="0" smtClean="0">
                <a:latin typeface="+mj-lt"/>
              </a:rPr>
              <a:t>une dépression </a:t>
            </a:r>
            <a:r>
              <a:rPr lang="fr-CA" dirty="0" smtClean="0">
                <a:latin typeface="+mj-lt"/>
              </a:rPr>
              <a:t>sur la surface de l’objet plus grand.</a:t>
            </a:r>
            <a:endParaRPr lang="en-US" dirty="0" smtClean="0">
              <a:latin typeface="+mj-lt"/>
            </a:endParaRPr>
          </a:p>
          <a:p>
            <a:pPr lvl="0"/>
            <a:r>
              <a:rPr lang="fr-CA" dirty="0" smtClean="0">
                <a:latin typeface="+mj-lt"/>
              </a:rPr>
              <a:t>Aussi connu comme </a:t>
            </a:r>
            <a:r>
              <a:rPr lang="fr-CA" b="1" u="sng" dirty="0" smtClean="0">
                <a:latin typeface="+mj-lt"/>
              </a:rPr>
              <a:t>un cratère </a:t>
            </a:r>
            <a:r>
              <a:rPr lang="fr-CA" b="1" dirty="0" smtClean="0">
                <a:latin typeface="+mj-lt"/>
              </a:rPr>
              <a:t>d’impact </a:t>
            </a:r>
            <a:r>
              <a:rPr lang="fr-CA" dirty="0" smtClean="0">
                <a:latin typeface="+mj-lt"/>
              </a:rPr>
              <a:t>(à cause de la dépression circulaire qui était formé)</a:t>
            </a:r>
            <a:endParaRPr lang="en-US" dirty="0" smtClean="0">
              <a:latin typeface="+mj-lt"/>
            </a:endParaRPr>
          </a:p>
          <a:p>
            <a:pPr lvl="0"/>
            <a:r>
              <a:rPr lang="fr-CA" dirty="0" smtClean="0">
                <a:latin typeface="+mj-lt"/>
              </a:rPr>
              <a:t>Des sites d’impact nous donnent de l’évidence des impacts qu’un astéroïde/un météore a sur une planète.</a:t>
            </a:r>
            <a:endParaRPr lang="en-US" dirty="0" smtClean="0">
              <a:latin typeface="+mj-lt"/>
            </a:endParaRPr>
          </a:p>
          <a:p>
            <a:pPr lvl="0"/>
            <a:r>
              <a:rPr lang="fr-CA" u="sng" dirty="0" smtClean="0">
                <a:latin typeface="+mj-lt"/>
              </a:rPr>
              <a:t>La taille </a:t>
            </a:r>
            <a:r>
              <a:rPr lang="fr-CA" dirty="0" smtClean="0">
                <a:latin typeface="+mj-lt"/>
              </a:rPr>
              <a:t>de la dépression est souvent beaucoup plus grande que l’objet lui-même.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3949-A1DA-4992-8EB1-6E539BD7A299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Manicougan</a:t>
            </a:r>
            <a:r>
              <a:rPr lang="en-US" dirty="0" smtClean="0"/>
              <a:t> Crater Quebec, Canada</a:t>
            </a:r>
            <a:endParaRPr lang="en-US" dirty="0"/>
          </a:p>
        </p:txBody>
      </p:sp>
      <p:pic>
        <p:nvPicPr>
          <p:cNvPr id="36866" name="Picture 2" descr="http://tsubakuro.files.wordpress.com/2010/02/meteor-manicougan-crater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264920"/>
            <a:ext cx="6248400" cy="499872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3949-A1DA-4992-8EB1-6E539BD7A299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Pingualuit</a:t>
            </a:r>
            <a:r>
              <a:rPr lang="en-US" dirty="0" smtClean="0"/>
              <a:t> Crater Lake, Canada.</a:t>
            </a:r>
            <a:endParaRPr lang="en-US" dirty="0"/>
          </a:p>
        </p:txBody>
      </p:sp>
      <p:pic>
        <p:nvPicPr>
          <p:cNvPr id="38914" name="Picture 2" descr="http://3.bp.blogspot.com/_9wT1hk3wbl0/TOBKr-zeaSI/AAAAAAAAAag/WrpThR0MLYc/s1600/pingualuit+crater+lake+canad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057400"/>
            <a:ext cx="6486525" cy="428625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3949-A1DA-4992-8EB1-6E539BD7A299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 smtClean="0"/>
              <a:t>Des sites d’impact: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246120"/>
          </a:xfrm>
        </p:spPr>
        <p:txBody>
          <a:bodyPr/>
          <a:lstStyle/>
          <a:p>
            <a:r>
              <a:rPr lang="fr-CA" dirty="0" smtClean="0">
                <a:latin typeface="+mj-lt"/>
              </a:rPr>
              <a:t>Il y a un </a:t>
            </a:r>
            <a:r>
              <a:rPr lang="fr-CA" b="1" dirty="0" smtClean="0">
                <a:latin typeface="+mj-lt"/>
              </a:rPr>
              <a:t>NEAR </a:t>
            </a:r>
            <a:r>
              <a:rPr lang="fr-CA" b="1" dirty="0" err="1" smtClean="0">
                <a:latin typeface="+mj-lt"/>
              </a:rPr>
              <a:t>earth</a:t>
            </a:r>
            <a:r>
              <a:rPr lang="fr-CA" b="1" dirty="0" smtClean="0">
                <a:latin typeface="+mj-lt"/>
              </a:rPr>
              <a:t> monitoring system </a:t>
            </a:r>
            <a:r>
              <a:rPr lang="fr-CA" dirty="0" smtClean="0">
                <a:latin typeface="+mj-lt"/>
              </a:rPr>
              <a:t>qui surveille  des astéroïdes  des comètes etc.  POURQUOI?</a:t>
            </a:r>
          </a:p>
          <a:p>
            <a:pPr>
              <a:buNone/>
            </a:pPr>
            <a:endParaRPr lang="fr-CA" dirty="0" smtClean="0">
              <a:latin typeface="+mj-lt"/>
            </a:endParaRPr>
          </a:p>
          <a:p>
            <a:pPr>
              <a:buNone/>
            </a:pPr>
            <a:r>
              <a:rPr lang="fr-CA" dirty="0" smtClean="0">
                <a:latin typeface="+mj-lt"/>
              </a:rPr>
              <a:t>Visite:</a:t>
            </a:r>
          </a:p>
          <a:p>
            <a:pPr>
              <a:buNone/>
            </a:pPr>
            <a:r>
              <a:rPr lang="en-US" dirty="0" smtClean="0">
                <a:latin typeface="+mj-lt"/>
              </a:rPr>
              <a:t>www.msss.com/small_bodies/near_new/index.html</a:t>
            </a:r>
            <a:endParaRPr lang="en-US" dirty="0" smtClean="0">
              <a:latin typeface="Comic Sans MS" pitchFamily="66" charset="0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3949-A1DA-4992-8EB1-6E539BD7A299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33794" name="Picture 2" descr="http://www.msss.com/images/science/NEAR_l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4343400"/>
            <a:ext cx="3029386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L’exploration</a:t>
            </a:r>
            <a:r>
              <a:rPr lang="en-CA" dirty="0" smtClean="0"/>
              <a:t> d </a:t>
            </a:r>
            <a:r>
              <a:rPr lang="en-CA" dirty="0" err="1" smtClean="0"/>
              <a:t>l’espace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>
                <a:latin typeface="+mj-lt"/>
              </a:rPr>
              <a:t>Section 11.3</a:t>
            </a:r>
            <a:endParaRPr lang="en-CA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3949-A1DA-4992-8EB1-6E539BD7A299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752600"/>
            <a:ext cx="7772400" cy="2450592"/>
          </a:xfrm>
        </p:spPr>
        <p:txBody>
          <a:bodyPr/>
          <a:lstStyle/>
          <a:p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Des contributions canadiennes à l’exploration spatiale: </a:t>
            </a:r>
            <a:endParaRPr lang="fr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3949-A1DA-4992-8EB1-6E539BD7A299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</a:t>
            </a:r>
            <a:r>
              <a:rPr lang="en-US" dirty="0" err="1" smtClean="0"/>
              <a:t>taches</a:t>
            </a:r>
            <a:r>
              <a:rPr lang="en-US" dirty="0" smtClean="0"/>
              <a:t> </a:t>
            </a:r>
            <a:r>
              <a:rPr lang="en-US" dirty="0" err="1" smtClean="0"/>
              <a:t>solaires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>
                <a:latin typeface="+mj-lt"/>
              </a:rPr>
              <a:t>Les zones sombres sur la surface du </a:t>
            </a:r>
            <a:r>
              <a:rPr lang="fr-CA" dirty="0" smtClean="0">
                <a:latin typeface="+mj-lt"/>
              </a:rPr>
              <a:t>Soleil, sont </a:t>
            </a:r>
            <a:r>
              <a:rPr lang="fr-CA" dirty="0">
                <a:latin typeface="+mj-lt"/>
              </a:rPr>
              <a:t>légèrement plus </a:t>
            </a:r>
            <a:r>
              <a:rPr lang="fr-CA" dirty="0" smtClean="0">
                <a:latin typeface="+mj-lt"/>
              </a:rPr>
              <a:t>froides  </a:t>
            </a:r>
            <a:r>
              <a:rPr lang="fr-CA" dirty="0">
                <a:latin typeface="+mj-lt"/>
              </a:rPr>
              <a:t>- environs 3500</a:t>
            </a:r>
            <a:r>
              <a:rPr lang="fr-CA" baseline="30000" dirty="0">
                <a:latin typeface="+mj-lt"/>
              </a:rPr>
              <a:t>0</a:t>
            </a:r>
            <a:r>
              <a:rPr lang="fr-CA" dirty="0">
                <a:latin typeface="+mj-lt"/>
              </a:rPr>
              <a:t>C que les zones voisines.</a:t>
            </a:r>
            <a:endParaRPr lang="en-US" dirty="0">
              <a:latin typeface="+mj-lt"/>
            </a:endParaRPr>
          </a:p>
          <a:p>
            <a:r>
              <a:rPr lang="fr-CA" dirty="0">
                <a:latin typeface="+mj-lt"/>
              </a:rPr>
              <a:t>Le nombre de taches solaires </a:t>
            </a:r>
            <a:r>
              <a:rPr lang="fr-CA" dirty="0" smtClean="0">
                <a:latin typeface="+mj-lt"/>
              </a:rPr>
              <a:t>peut </a:t>
            </a:r>
            <a:r>
              <a:rPr lang="fr-CA" dirty="0">
                <a:latin typeface="+mj-lt"/>
              </a:rPr>
              <a:t>affecter le climat de la Terre, mais on continue de débattre ce point.</a:t>
            </a:r>
            <a:endParaRPr lang="en-US" dirty="0">
              <a:latin typeface="+mj-lt"/>
            </a:endParaRP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132118"/>
            <a:ext cx="4129088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3949-A1DA-4992-8EB1-6E539BD7A29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fr-CA" dirty="0" err="1" smtClean="0"/>
              <a:t>Canadarm</a:t>
            </a:r>
            <a:r>
              <a:rPr lang="fr-CA" dirty="0" smtClean="0"/>
              <a:t> 1</a:t>
            </a:r>
            <a:endParaRPr lang="fr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389120"/>
          </a:xfrm>
        </p:spPr>
        <p:txBody>
          <a:bodyPr>
            <a:normAutofit/>
          </a:bodyPr>
          <a:lstStyle/>
          <a:p>
            <a:r>
              <a:rPr lang="fr-CA" sz="3200" b="1" u="sng" dirty="0" err="1" smtClean="0">
                <a:latin typeface="+mj-lt"/>
              </a:rPr>
              <a:t>Canadarm</a:t>
            </a:r>
            <a:r>
              <a:rPr lang="fr-CA" sz="3200" b="1" u="sng" dirty="0" smtClean="0">
                <a:latin typeface="+mj-lt"/>
              </a:rPr>
              <a:t> 1</a:t>
            </a:r>
            <a:r>
              <a:rPr lang="fr-CA" sz="3200" b="1" dirty="0" smtClean="0">
                <a:latin typeface="+mj-lt"/>
              </a:rPr>
              <a:t> : </a:t>
            </a:r>
            <a:r>
              <a:rPr lang="fr-CA" sz="3200" dirty="0" smtClean="0">
                <a:latin typeface="+mj-lt"/>
              </a:rPr>
              <a:t>un </a:t>
            </a:r>
            <a:r>
              <a:rPr lang="fr-CA" sz="3200" u="sng" dirty="0" smtClean="0">
                <a:latin typeface="+mj-lt"/>
              </a:rPr>
              <a:t>bras robotique </a:t>
            </a:r>
            <a:r>
              <a:rPr lang="fr-CA" sz="3200" dirty="0" smtClean="0">
                <a:latin typeface="+mj-lt"/>
              </a:rPr>
              <a:t>utilisé pour lancer et récupérer beaucoup de satellites et fournir une plateforme stable aux astronautes pour travailler dans l’espace. </a:t>
            </a:r>
            <a:endParaRPr lang="en-US" sz="3200" dirty="0" smtClean="0">
              <a:latin typeface="+mj-lt"/>
            </a:endParaRPr>
          </a:p>
          <a:p>
            <a:endParaRPr lang="en-US" sz="3200" dirty="0" smtClean="0">
              <a:latin typeface="+mj-lt"/>
            </a:endParaRPr>
          </a:p>
          <a:p>
            <a:endParaRPr lang="fr-CA" sz="3200" dirty="0"/>
          </a:p>
        </p:txBody>
      </p:sp>
      <p:pic>
        <p:nvPicPr>
          <p:cNvPr id="1026" name="Picture 2" descr="http://www.canadamade.org/images/9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0"/>
            <a:ext cx="3771900" cy="2514600"/>
          </a:xfrm>
          <a:prstGeom prst="rect">
            <a:avLst/>
          </a:prstGeom>
          <a:noFill/>
        </p:spPr>
      </p:pic>
      <p:pic>
        <p:nvPicPr>
          <p:cNvPr id="1028" name="Picture 4" descr="http://s70995.gridserver.com/wp-content/uploads/2009/09/1996_s72_Scott_E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352800"/>
            <a:ext cx="3139552" cy="305017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3949-A1DA-4992-8EB1-6E539BD7A299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fr-CA" dirty="0" err="1" smtClean="0"/>
              <a:t>Canadarm</a:t>
            </a:r>
            <a:r>
              <a:rPr lang="fr-CA" dirty="0" smtClean="0"/>
              <a:t> 2: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5867400" cy="4724400"/>
          </a:xfrm>
        </p:spPr>
        <p:txBody>
          <a:bodyPr>
            <a:normAutofit/>
          </a:bodyPr>
          <a:lstStyle/>
          <a:p>
            <a:r>
              <a:rPr lang="fr-CA" sz="3200" b="1" u="sng" dirty="0" err="1" smtClean="0">
                <a:latin typeface="+mj-lt"/>
              </a:rPr>
              <a:t>Canadarm</a:t>
            </a:r>
            <a:r>
              <a:rPr lang="fr-CA" sz="3200" b="1" u="sng" dirty="0" smtClean="0">
                <a:latin typeface="+mj-lt"/>
              </a:rPr>
              <a:t> 2</a:t>
            </a:r>
            <a:r>
              <a:rPr lang="fr-CA" sz="3200" b="1" dirty="0" smtClean="0">
                <a:latin typeface="+mj-lt"/>
              </a:rPr>
              <a:t> :</a:t>
            </a:r>
            <a:r>
              <a:rPr lang="fr-CA" sz="3200" dirty="0" smtClean="0">
                <a:latin typeface="+mj-lt"/>
              </a:rPr>
              <a:t> manipulation à distance conçu pour la </a:t>
            </a:r>
            <a:r>
              <a:rPr lang="fr-CA" sz="3200" u="sng" dirty="0" smtClean="0">
                <a:latin typeface="+mj-lt"/>
              </a:rPr>
              <a:t>station</a:t>
            </a:r>
            <a:r>
              <a:rPr lang="fr-CA" sz="3200" dirty="0" smtClean="0">
                <a:latin typeface="+mj-lt"/>
              </a:rPr>
              <a:t> </a:t>
            </a:r>
            <a:r>
              <a:rPr lang="fr-CA" sz="3200" u="sng" dirty="0" smtClean="0">
                <a:latin typeface="+mj-lt"/>
              </a:rPr>
              <a:t>spatiale internationale</a:t>
            </a:r>
            <a:r>
              <a:rPr lang="fr-CA" sz="3200" dirty="0" smtClean="0">
                <a:latin typeface="+mj-lt"/>
              </a:rPr>
              <a:t>. </a:t>
            </a:r>
          </a:p>
          <a:p>
            <a:pPr lvl="1"/>
            <a:r>
              <a:rPr lang="fr-CA" sz="3000" dirty="0" smtClean="0">
                <a:latin typeface="+mj-lt"/>
              </a:rPr>
              <a:t>Il peut accomplir </a:t>
            </a:r>
            <a:r>
              <a:rPr lang="fr-CA" sz="3000" u="sng" dirty="0" smtClean="0">
                <a:latin typeface="+mj-lt"/>
              </a:rPr>
              <a:t>toutes</a:t>
            </a:r>
            <a:r>
              <a:rPr lang="fr-CA" sz="3000" dirty="0" smtClean="0">
                <a:latin typeface="+mj-lt"/>
              </a:rPr>
              <a:t> les t</a:t>
            </a:r>
            <a:r>
              <a:rPr lang="en-CA" sz="3000" dirty="0" smtClean="0">
                <a:latin typeface="+mj-lt"/>
              </a:rPr>
              <a:t>â</a:t>
            </a:r>
            <a:r>
              <a:rPr lang="fr-CA" sz="3000" dirty="0" err="1" smtClean="0">
                <a:latin typeface="+mj-lt"/>
              </a:rPr>
              <a:t>ches</a:t>
            </a:r>
            <a:r>
              <a:rPr lang="fr-CA" sz="3000" dirty="0" smtClean="0">
                <a:latin typeface="+mj-lt"/>
              </a:rPr>
              <a:t> du bras </a:t>
            </a:r>
            <a:r>
              <a:rPr lang="fr-CA" sz="3000" dirty="0" err="1" smtClean="0">
                <a:latin typeface="+mj-lt"/>
              </a:rPr>
              <a:t>Canadarm</a:t>
            </a:r>
            <a:r>
              <a:rPr lang="fr-CA" sz="3000" dirty="0" smtClean="0">
                <a:latin typeface="+mj-lt"/>
              </a:rPr>
              <a:t> 1, mais il est </a:t>
            </a:r>
            <a:r>
              <a:rPr lang="fr-CA" sz="3000" u="sng" dirty="0" smtClean="0">
                <a:latin typeface="+mj-lt"/>
              </a:rPr>
              <a:t>plus gros</a:t>
            </a:r>
            <a:r>
              <a:rPr lang="fr-CA" sz="3000" dirty="0" smtClean="0">
                <a:latin typeface="+mj-lt"/>
              </a:rPr>
              <a:t> et peut aussi se </a:t>
            </a:r>
            <a:r>
              <a:rPr lang="fr-CA" sz="3000" u="sng" dirty="0" smtClean="0">
                <a:latin typeface="+mj-lt"/>
              </a:rPr>
              <a:t>déplacer</a:t>
            </a:r>
            <a:r>
              <a:rPr lang="fr-CA" sz="3000" dirty="0" smtClean="0">
                <a:latin typeface="+mj-lt"/>
              </a:rPr>
              <a:t> presque partout à l’extérieur de la station spatiale.</a:t>
            </a:r>
            <a:endParaRPr lang="fr-CA" sz="3000" dirty="0">
              <a:latin typeface="+mj-lt"/>
            </a:endParaRPr>
          </a:p>
        </p:txBody>
      </p:sp>
      <p:pic>
        <p:nvPicPr>
          <p:cNvPr id="4" name="Picture 3" descr="canada arem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1600200"/>
            <a:ext cx="2544891" cy="1988968"/>
          </a:xfrm>
          <a:prstGeom prst="rect">
            <a:avLst/>
          </a:prstGeom>
        </p:spPr>
      </p:pic>
      <p:pic>
        <p:nvPicPr>
          <p:cNvPr id="47106" name="Picture 2" descr="http://sm.mdacorporation.com/images/ssrms/lowres/V4Victory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3962400"/>
            <a:ext cx="3124200" cy="2127808"/>
          </a:xfrm>
          <a:prstGeom prst="rect">
            <a:avLst/>
          </a:prstGeom>
          <a:noFill/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3949-A1DA-4992-8EB1-6E539BD7A299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b="1" dirty="0" smtClean="0"/>
              <a:t>« Dextre » : le manipulateur à haute dextérité :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5486400" cy="4389120"/>
          </a:xfrm>
        </p:spPr>
        <p:txBody>
          <a:bodyPr/>
          <a:lstStyle/>
          <a:p>
            <a:r>
              <a:rPr lang="fr-CA" dirty="0" smtClean="0">
                <a:latin typeface="+mj-lt"/>
              </a:rPr>
              <a:t>Récemment on a ajouté « Dextre » sur </a:t>
            </a:r>
            <a:r>
              <a:rPr lang="fr-CA" dirty="0" err="1" smtClean="0">
                <a:latin typeface="+mj-lt"/>
              </a:rPr>
              <a:t>Canadarm</a:t>
            </a:r>
            <a:r>
              <a:rPr lang="fr-CA" dirty="0" smtClean="0">
                <a:latin typeface="+mj-lt"/>
              </a:rPr>
              <a:t> 2.</a:t>
            </a:r>
            <a:endParaRPr lang="en-US" dirty="0" smtClean="0">
              <a:latin typeface="+mj-lt"/>
            </a:endParaRPr>
          </a:p>
          <a:p>
            <a:r>
              <a:rPr lang="fr-CA" dirty="0" smtClean="0">
                <a:latin typeface="+mj-lt"/>
              </a:rPr>
              <a:t>Ce </a:t>
            </a:r>
            <a:r>
              <a:rPr lang="fr-CA" u="sng" dirty="0" smtClean="0">
                <a:latin typeface="+mj-lt"/>
              </a:rPr>
              <a:t>robot à deux bras </a:t>
            </a:r>
            <a:r>
              <a:rPr lang="fr-CA" dirty="0" smtClean="0">
                <a:latin typeface="+mj-lt"/>
              </a:rPr>
              <a:t>est monté à l’extrémité  de </a:t>
            </a:r>
            <a:r>
              <a:rPr lang="fr-CA" dirty="0" err="1" smtClean="0">
                <a:latin typeface="+mj-lt"/>
              </a:rPr>
              <a:t>Canadarm</a:t>
            </a:r>
            <a:r>
              <a:rPr lang="fr-CA" dirty="0" smtClean="0">
                <a:latin typeface="+mj-lt"/>
              </a:rPr>
              <a:t> 2.</a:t>
            </a:r>
            <a:endParaRPr lang="en-US" dirty="0" smtClean="0">
              <a:latin typeface="+mj-lt"/>
            </a:endParaRPr>
          </a:p>
          <a:p>
            <a:r>
              <a:rPr lang="fr-CA" dirty="0" smtClean="0">
                <a:latin typeface="+mj-lt"/>
              </a:rPr>
              <a:t>Peut faire des tâches qui autrefois </a:t>
            </a:r>
          </a:p>
          <a:p>
            <a:pPr>
              <a:buNone/>
            </a:pPr>
            <a:r>
              <a:rPr lang="fr-CA" dirty="0" smtClean="0">
                <a:latin typeface="+mj-lt"/>
              </a:rPr>
              <a:t>	étaient dangereuses parce qu’on</a:t>
            </a:r>
          </a:p>
          <a:p>
            <a:pPr>
              <a:buNone/>
            </a:pPr>
            <a:r>
              <a:rPr lang="fr-CA" dirty="0" smtClean="0">
                <a:latin typeface="+mj-lt"/>
              </a:rPr>
              <a:t>	devait sortir dans l’espace.</a:t>
            </a:r>
            <a:endParaRPr lang="en-US" dirty="0">
              <a:latin typeface="+mj-lt"/>
            </a:endParaRPr>
          </a:p>
        </p:txBody>
      </p:sp>
      <p:pic>
        <p:nvPicPr>
          <p:cNvPr id="48130" name="Picture 2" descr="http://www.spacefacts.de/mission/patches2/sts-123_dext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127" y="2667000"/>
            <a:ext cx="3674873" cy="291272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3949-A1DA-4992-8EB1-6E539BD7A299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Dextre: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0180" name="Picture 4" descr="http://www.cbc.ca/news/background/tech/space/gfx/dextre-3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4191000"/>
            <a:ext cx="3733800" cy="2381250"/>
          </a:xfrm>
          <a:prstGeom prst="rect">
            <a:avLst/>
          </a:prstGeom>
          <a:noFill/>
        </p:spPr>
      </p:pic>
      <p:pic>
        <p:nvPicPr>
          <p:cNvPr id="50182" name="Picture 6" descr="http://www.atpm.com/17.02/astronomy/images/Dextre%20Robot%20at%20Work%20on%20the%20Space%20St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81000"/>
            <a:ext cx="5486400" cy="3736640"/>
          </a:xfrm>
          <a:prstGeom prst="rect">
            <a:avLst/>
          </a:prstGeom>
          <a:noFill/>
        </p:spPr>
      </p:pic>
      <p:pic>
        <p:nvPicPr>
          <p:cNvPr id="50178" name="Picture 2" descr="http://www.futura-sciences.com/uploads/RTEmagicC_Dextre-110308c.jpg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1" y="2726266"/>
            <a:ext cx="4648200" cy="4131733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3949-A1DA-4992-8EB1-6E539BD7A299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b="1" u="sng" dirty="0" smtClean="0"/>
              <a:t>La Station spatiale internationale :</a:t>
            </a:r>
            <a:endParaRPr lang="fr-CA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>
                <a:latin typeface="+mj-lt"/>
              </a:rPr>
              <a:t>Le Canada fait partie d’un group de </a:t>
            </a:r>
            <a:r>
              <a:rPr lang="fr-CA" u="sng" dirty="0" smtClean="0">
                <a:latin typeface="+mj-lt"/>
              </a:rPr>
              <a:t>16 pays </a:t>
            </a:r>
            <a:r>
              <a:rPr lang="fr-CA" dirty="0" smtClean="0">
                <a:latin typeface="+mj-lt"/>
              </a:rPr>
              <a:t>qui participent dans des expériences dans ce </a:t>
            </a:r>
            <a:r>
              <a:rPr lang="fr-CA" u="sng" dirty="0" smtClean="0">
                <a:latin typeface="+mj-lt"/>
              </a:rPr>
              <a:t>laboratoire</a:t>
            </a:r>
            <a:r>
              <a:rPr lang="fr-CA" dirty="0" smtClean="0">
                <a:latin typeface="+mj-lt"/>
              </a:rPr>
              <a:t>.</a:t>
            </a:r>
            <a:endParaRPr lang="en-US" dirty="0" smtClean="0">
              <a:latin typeface="+mj-lt"/>
            </a:endParaRPr>
          </a:p>
          <a:p>
            <a:pPr>
              <a:buNone/>
            </a:pPr>
            <a:endParaRPr lang="fr-CA" dirty="0"/>
          </a:p>
        </p:txBody>
      </p:sp>
      <p:pic>
        <p:nvPicPr>
          <p:cNvPr id="4" name="Picture 3" descr="international space station.jp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rcRect r="11986" b="62222"/>
          <a:stretch>
            <a:fillRect/>
          </a:stretch>
        </p:blipFill>
        <p:spPr>
          <a:xfrm>
            <a:off x="228600" y="2895600"/>
            <a:ext cx="4267200" cy="2590800"/>
          </a:xfrm>
          <a:prstGeom prst="rect">
            <a:avLst/>
          </a:prstGeom>
        </p:spPr>
      </p:pic>
      <p:pic>
        <p:nvPicPr>
          <p:cNvPr id="51202" name="Picture 2" descr="http://dc-cdn.virtacore.com/2011/01/International-Space-Sta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819400"/>
            <a:ext cx="4095750" cy="3048001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3949-A1DA-4992-8EB1-6E539BD7A299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b="1" dirty="0" smtClean="0"/>
              <a:t>Les astronautes canadiens :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 smtClean="0">
                <a:latin typeface="+mj-lt"/>
              </a:rPr>
              <a:t>Le Canada n’a pas des missions </a:t>
            </a:r>
          </a:p>
          <a:p>
            <a:pPr>
              <a:buNone/>
            </a:pPr>
            <a:r>
              <a:rPr lang="fr-CA" dirty="0" smtClean="0">
                <a:latin typeface="+mj-lt"/>
              </a:rPr>
              <a:t>	dans l’espace mais il donne des </a:t>
            </a:r>
          </a:p>
          <a:p>
            <a:pPr>
              <a:buNone/>
            </a:pPr>
            <a:r>
              <a:rPr lang="fr-CA" dirty="0" smtClean="0">
                <a:latin typeface="+mj-lt"/>
              </a:rPr>
              <a:t>	expertises et des technologies </a:t>
            </a:r>
          </a:p>
          <a:p>
            <a:pPr>
              <a:buNone/>
            </a:pPr>
            <a:r>
              <a:rPr lang="fr-CA" dirty="0" smtClean="0">
                <a:latin typeface="+mj-lt"/>
              </a:rPr>
              <a:t>	aux autres pays pour l’exploration </a:t>
            </a:r>
          </a:p>
          <a:p>
            <a:pPr>
              <a:buNone/>
            </a:pPr>
            <a:r>
              <a:rPr lang="fr-CA" dirty="0" smtClean="0">
                <a:latin typeface="+mj-lt"/>
              </a:rPr>
              <a:t>	spatiale.</a:t>
            </a:r>
            <a:endParaRPr lang="en-US" dirty="0" smtClean="0">
              <a:latin typeface="+mj-lt"/>
            </a:endParaRPr>
          </a:p>
          <a:p>
            <a:r>
              <a:rPr lang="fr-CA" dirty="0" smtClean="0">
                <a:latin typeface="+mj-lt"/>
              </a:rPr>
              <a:t>Le programme d’astronautes est </a:t>
            </a:r>
          </a:p>
          <a:p>
            <a:pPr>
              <a:buNone/>
            </a:pPr>
            <a:r>
              <a:rPr lang="fr-CA" dirty="0" smtClean="0">
                <a:latin typeface="+mj-lt"/>
              </a:rPr>
              <a:t>	relativement nouveau au Canada </a:t>
            </a:r>
          </a:p>
          <a:p>
            <a:pPr>
              <a:buNone/>
            </a:pPr>
            <a:r>
              <a:rPr lang="fr-CA" dirty="0" smtClean="0">
                <a:latin typeface="+mj-lt"/>
              </a:rPr>
              <a:t>	en comparaison avec celui des </a:t>
            </a:r>
          </a:p>
          <a:p>
            <a:pPr>
              <a:buNone/>
            </a:pPr>
            <a:r>
              <a:rPr lang="fr-CA" dirty="0" smtClean="0">
                <a:latin typeface="+mj-lt"/>
              </a:rPr>
              <a:t>	États-Unis et de la Russie.</a:t>
            </a:r>
            <a:endParaRPr lang="en-US" dirty="0">
              <a:latin typeface="+mj-lt"/>
            </a:endParaRPr>
          </a:p>
        </p:txBody>
      </p:sp>
      <p:pic>
        <p:nvPicPr>
          <p:cNvPr id="52226" name="Picture 2" descr="http://members.shaw.ca/kcic1/space/acti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828800"/>
            <a:ext cx="3676650" cy="47625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3949-A1DA-4992-8EB1-6E539BD7A299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 smtClean="0"/>
              <a:t>Les astronautes canadiens :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610600" cy="4389120"/>
          </a:xfrm>
        </p:spPr>
        <p:txBody>
          <a:bodyPr/>
          <a:lstStyle/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pPr>
              <a:buNone/>
            </a:pPr>
            <a:endParaRPr lang="fr-CA" dirty="0" smtClean="0"/>
          </a:p>
          <a:p>
            <a:pPr>
              <a:buNone/>
            </a:pPr>
            <a:r>
              <a:rPr lang="fr-CA" sz="1800" b="1" u="sng" dirty="0" smtClean="0">
                <a:latin typeface="+mj-lt"/>
              </a:rPr>
              <a:t>Roberta </a:t>
            </a:r>
            <a:r>
              <a:rPr lang="fr-CA" sz="1800" b="1" u="sng" dirty="0" err="1" smtClean="0">
                <a:latin typeface="+mj-lt"/>
              </a:rPr>
              <a:t>Bondar</a:t>
            </a:r>
            <a:r>
              <a:rPr lang="fr-CA" sz="1800" b="1" u="sng" dirty="0" smtClean="0">
                <a:latin typeface="+mj-lt"/>
              </a:rPr>
              <a:t> </a:t>
            </a:r>
            <a:r>
              <a:rPr lang="fr-CA" sz="1800" b="1" dirty="0" smtClean="0">
                <a:latin typeface="+mj-lt"/>
              </a:rPr>
              <a:t>	         </a:t>
            </a:r>
            <a:r>
              <a:rPr lang="fr-CA" sz="1800" b="1" u="sng" dirty="0" smtClean="0">
                <a:latin typeface="+mj-lt"/>
              </a:rPr>
              <a:t>Chris </a:t>
            </a:r>
            <a:r>
              <a:rPr lang="fr-CA" sz="1800" b="1" u="sng" dirty="0" err="1" smtClean="0">
                <a:latin typeface="+mj-lt"/>
              </a:rPr>
              <a:t>Hadfield</a:t>
            </a:r>
            <a:r>
              <a:rPr lang="fr-CA" sz="1800" b="1" u="sng" dirty="0" smtClean="0">
                <a:latin typeface="+mj-lt"/>
              </a:rPr>
              <a:t> </a:t>
            </a:r>
            <a:r>
              <a:rPr lang="fr-CA" sz="1800" b="1" dirty="0" smtClean="0">
                <a:latin typeface="+mj-lt"/>
              </a:rPr>
              <a:t>	    </a:t>
            </a:r>
            <a:r>
              <a:rPr lang="fr-CA" sz="1800" b="1" u="sng" dirty="0" smtClean="0">
                <a:latin typeface="+mj-lt"/>
              </a:rPr>
              <a:t>Marc Garneau </a:t>
            </a:r>
            <a:r>
              <a:rPr lang="fr-CA" sz="1800" b="1" dirty="0" smtClean="0">
                <a:latin typeface="+mj-lt"/>
              </a:rPr>
              <a:t>	         </a:t>
            </a:r>
            <a:r>
              <a:rPr lang="fr-CA" sz="1800" b="1" u="sng" dirty="0" smtClean="0">
                <a:latin typeface="+mj-lt"/>
              </a:rPr>
              <a:t>Julie Payette</a:t>
            </a:r>
            <a:endParaRPr lang="fr-CA" sz="1800" b="1" u="sng" dirty="0">
              <a:latin typeface="+mj-lt"/>
            </a:endParaRPr>
          </a:p>
        </p:txBody>
      </p:sp>
      <p:pic>
        <p:nvPicPr>
          <p:cNvPr id="4" name="Content Placeholder 3" descr="roberta bond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057400"/>
            <a:ext cx="2057400" cy="2581835"/>
          </a:xfrm>
          <a:prstGeom prst="rect">
            <a:avLst/>
          </a:prstGeom>
        </p:spPr>
      </p:pic>
      <p:pic>
        <p:nvPicPr>
          <p:cNvPr id="5" name="Picture 4" descr="ChrisHadfiel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2057400"/>
            <a:ext cx="2057400" cy="2524125"/>
          </a:xfrm>
          <a:prstGeom prst="rect">
            <a:avLst/>
          </a:prstGeom>
        </p:spPr>
      </p:pic>
      <p:pic>
        <p:nvPicPr>
          <p:cNvPr id="6" name="Picture 5" descr="march ganea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2057400"/>
            <a:ext cx="2133600" cy="2514600"/>
          </a:xfrm>
          <a:prstGeom prst="rect">
            <a:avLst/>
          </a:prstGeom>
        </p:spPr>
      </p:pic>
      <p:pic>
        <p:nvPicPr>
          <p:cNvPr id="7" name="Picture 6" descr="Payett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10400" y="2057400"/>
            <a:ext cx="1950720" cy="25146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3949-A1DA-4992-8EB1-6E539BD7A299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b="1" dirty="0" smtClean="0"/>
              <a:t>Notre connaissance et la technologie 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dirty="0" smtClean="0">
                <a:latin typeface="+mj-lt"/>
              </a:rPr>
              <a:t>Ce qu’on sait à propos de l’espace est le résultat </a:t>
            </a:r>
            <a:r>
              <a:rPr lang="fr-CA" u="sng" dirty="0" smtClean="0">
                <a:latin typeface="+mj-lt"/>
              </a:rPr>
              <a:t>d’observation</a:t>
            </a:r>
            <a:r>
              <a:rPr lang="fr-CA" dirty="0" smtClean="0">
                <a:latin typeface="+mj-lt"/>
              </a:rPr>
              <a:t> et </a:t>
            </a:r>
            <a:r>
              <a:rPr lang="fr-CA" u="sng" dirty="0" smtClean="0">
                <a:latin typeface="+mj-lt"/>
              </a:rPr>
              <a:t>la collection </a:t>
            </a:r>
            <a:r>
              <a:rPr lang="fr-CA" dirty="0" smtClean="0">
                <a:latin typeface="+mj-lt"/>
              </a:rPr>
              <a:t>de données (data) depuis des siècles et de l’usage de </a:t>
            </a:r>
            <a:r>
              <a:rPr lang="fr-CA" u="sng" dirty="0" smtClean="0">
                <a:latin typeface="+mj-lt"/>
              </a:rPr>
              <a:t>technologies</a:t>
            </a:r>
            <a:r>
              <a:rPr lang="fr-CA" dirty="0" smtClean="0">
                <a:latin typeface="+mj-lt"/>
              </a:rPr>
              <a:t> plus sophistiquées. </a:t>
            </a:r>
            <a:endParaRPr lang="en-US" dirty="0" smtClean="0">
              <a:latin typeface="+mj-lt"/>
            </a:endParaRPr>
          </a:p>
          <a:p>
            <a:pPr lvl="0"/>
            <a:r>
              <a:rPr lang="fr-CA" dirty="0" smtClean="0">
                <a:latin typeface="+mj-lt"/>
              </a:rPr>
              <a:t>C’est un </a:t>
            </a:r>
            <a:r>
              <a:rPr lang="fr-CA" u="sng" dirty="0" smtClean="0">
                <a:latin typeface="+mj-lt"/>
              </a:rPr>
              <a:t>processus continuel</a:t>
            </a:r>
            <a:r>
              <a:rPr lang="fr-CA" dirty="0" smtClean="0">
                <a:latin typeface="+mj-lt"/>
              </a:rPr>
              <a:t>.</a:t>
            </a:r>
            <a:endParaRPr lang="en-US" dirty="0" smtClean="0">
              <a:latin typeface="+mj-lt"/>
            </a:endParaRPr>
          </a:p>
          <a:p>
            <a:endParaRPr lang="fr-C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099640"/>
            <a:ext cx="4724400" cy="2520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3949-A1DA-4992-8EB1-6E539BD7A299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1447800"/>
            <a:ext cx="7772400" cy="3364992"/>
          </a:xfrm>
        </p:spPr>
        <p:txBody>
          <a:bodyPr/>
          <a:lstStyle/>
          <a:p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Des technologies qui ont avancé notre connaissance de l’univers :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3949-A1DA-4992-8EB1-6E539BD7A299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1600202"/>
          <a:ext cx="7772399" cy="4687561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4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06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48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48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33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5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b="1" dirty="0" smtClean="0">
                          <a:latin typeface="Calibri"/>
                          <a:ea typeface="Calibri"/>
                          <a:cs typeface="Times New Roman"/>
                        </a:rPr>
                        <a:t>Technologie</a:t>
                      </a:r>
                      <a:endParaRPr lang="en-C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b="1" dirty="0">
                          <a:latin typeface="Calibri"/>
                          <a:ea typeface="Calibri"/>
                          <a:cs typeface="Times New Roman"/>
                        </a:rPr>
                        <a:t>Chimie</a:t>
                      </a:r>
                      <a:endParaRPr lang="en-C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b="1">
                          <a:latin typeface="Calibri"/>
                          <a:ea typeface="Calibri"/>
                          <a:cs typeface="Times New Roman"/>
                        </a:rPr>
                        <a:t>Biologie</a:t>
                      </a:r>
                      <a:endParaRPr lang="en-C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b="1">
                          <a:latin typeface="Calibri"/>
                          <a:ea typeface="Calibri"/>
                          <a:cs typeface="Times New Roman"/>
                        </a:rPr>
                        <a:t>Physiques </a:t>
                      </a:r>
                      <a:endParaRPr lang="en-C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b="1">
                          <a:latin typeface="Calibri"/>
                          <a:ea typeface="Calibri"/>
                          <a:cs typeface="Times New Roman"/>
                        </a:rPr>
                        <a:t>Géologie</a:t>
                      </a:r>
                      <a:endParaRPr lang="en-C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b="1">
                          <a:latin typeface="Calibri"/>
                          <a:ea typeface="Calibri"/>
                          <a:cs typeface="Times New Roman"/>
                        </a:rPr>
                        <a:t>Autre</a:t>
                      </a:r>
                      <a:endParaRPr lang="en-C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latin typeface="Calibri"/>
                          <a:ea typeface="Calibri"/>
                          <a:cs typeface="Times New Roman"/>
                        </a:rPr>
                        <a:t>Fusées</a:t>
                      </a:r>
                      <a:endParaRPr lang="en-C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CA" sz="1600">
                        <a:latin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CA" sz="1600">
                        <a:latin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CA" sz="1600">
                        <a:latin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CA" sz="1600">
                        <a:latin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CA" sz="1600">
                        <a:latin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17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latin typeface="Calibri"/>
                          <a:ea typeface="Calibri"/>
                          <a:cs typeface="Times New Roman"/>
                        </a:rPr>
                        <a:t>Combinaisons spatiales </a:t>
                      </a:r>
                      <a:endParaRPr lang="en-C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CA" sz="1600">
                        <a:latin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CA" sz="1600">
                        <a:latin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CA" sz="1600">
                        <a:latin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CA" sz="1600">
                        <a:latin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CA" sz="1600">
                        <a:latin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latin typeface="Calibri"/>
                          <a:ea typeface="Calibri"/>
                          <a:cs typeface="Times New Roman"/>
                        </a:rPr>
                        <a:t>Satellites </a:t>
                      </a:r>
                      <a:endParaRPr lang="en-C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CA" sz="1600" dirty="0">
                        <a:latin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CA" sz="1600">
                        <a:latin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CA" sz="1600">
                        <a:latin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CA" sz="1600">
                        <a:latin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CA" sz="1600">
                        <a:latin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latin typeface="Calibri"/>
                          <a:ea typeface="Calibri"/>
                          <a:cs typeface="Times New Roman"/>
                        </a:rPr>
                        <a:t>Sondes</a:t>
                      </a:r>
                      <a:endParaRPr lang="en-C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CA" sz="1600">
                        <a:latin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CA" sz="1600">
                        <a:latin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CA" sz="1600">
                        <a:latin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CA" sz="1600">
                        <a:latin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CA" sz="1600">
                        <a:latin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53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>
                          <a:latin typeface="Calibri"/>
                          <a:ea typeface="Calibri"/>
                          <a:cs typeface="Times New Roman"/>
                        </a:rPr>
                        <a:t>Robots mobiles</a:t>
                      </a:r>
                      <a:endParaRPr lang="en-C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CA" sz="1600" dirty="0">
                        <a:latin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CA" sz="1600">
                        <a:latin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CA" sz="1600">
                        <a:latin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CA" sz="1600">
                        <a:latin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CA" sz="1600">
                        <a:latin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53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>
                          <a:latin typeface="Calibri"/>
                          <a:ea typeface="Calibri"/>
                          <a:cs typeface="Times New Roman"/>
                        </a:rPr>
                        <a:t>Lunette astronomique </a:t>
                      </a:r>
                      <a:endParaRPr lang="en-C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CA" sz="1600" dirty="0">
                        <a:latin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CA" sz="1600">
                        <a:latin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CA" sz="1600">
                        <a:latin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CA" sz="1600">
                        <a:latin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CA" sz="1600">
                        <a:latin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5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>
                          <a:latin typeface="Calibri"/>
                          <a:ea typeface="Calibri"/>
                          <a:cs typeface="Times New Roman"/>
                        </a:rPr>
                        <a:t>Radiotélescope </a:t>
                      </a:r>
                      <a:endParaRPr lang="en-C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CA" sz="1600" dirty="0">
                        <a:latin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CA" sz="1600" dirty="0">
                        <a:latin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CA" sz="1600" dirty="0">
                        <a:latin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CA" sz="1600" dirty="0">
                        <a:latin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CA" sz="1600" dirty="0">
                        <a:latin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CA" b="1" dirty="0" smtClean="0"/>
              <a:t>Des technologies et les sciences:</a:t>
            </a:r>
            <a:endParaRPr lang="en-CA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3949-A1DA-4992-8EB1-6E539BD7A299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Des protubérances </a:t>
            </a:r>
            <a:r>
              <a:rPr lang="fr-CA" dirty="0" smtClean="0"/>
              <a:t>solaires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>
                <a:latin typeface="+mj-lt"/>
              </a:rPr>
              <a:t>De grandes boucles de gaz très chauds qui sortent de la surface du </a:t>
            </a:r>
            <a:r>
              <a:rPr lang="fr-CA" dirty="0" smtClean="0">
                <a:latin typeface="+mj-lt"/>
              </a:rPr>
              <a:t>Soleil.</a:t>
            </a:r>
            <a:endParaRPr lang="en-US" dirty="0">
              <a:latin typeface="+mj-lt"/>
            </a:endParaRPr>
          </a:p>
          <a:p>
            <a:endParaRPr lang="en-US" dirty="0"/>
          </a:p>
        </p:txBody>
      </p:sp>
      <p:pic>
        <p:nvPicPr>
          <p:cNvPr id="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859" y="3048000"/>
            <a:ext cx="5719482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3949-A1DA-4992-8EB1-6E539BD7A29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/>
          </a:bodyPr>
          <a:lstStyle/>
          <a:p>
            <a:r>
              <a:rPr lang="fr-CA" b="1" dirty="0" smtClean="0"/>
              <a:t>Le télescope spatial Hubble 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410200"/>
          </a:xfrm>
        </p:spPr>
        <p:txBody>
          <a:bodyPr>
            <a:normAutofit fontScale="85000" lnSpcReduction="20000"/>
          </a:bodyPr>
          <a:lstStyle/>
          <a:p>
            <a:r>
              <a:rPr lang="fr-CA" sz="2900" dirty="0" smtClean="0">
                <a:latin typeface="+mj-lt"/>
              </a:rPr>
              <a:t>A été mis dans l’orbite autour de la Terre par la navette </a:t>
            </a:r>
            <a:r>
              <a:rPr lang="fr-CA" sz="2900" i="1" dirty="0" err="1" smtClean="0">
                <a:latin typeface="+mj-lt"/>
              </a:rPr>
              <a:t>Discovery</a:t>
            </a:r>
            <a:r>
              <a:rPr lang="fr-CA" sz="2900" dirty="0" smtClean="0">
                <a:latin typeface="+mj-lt"/>
              </a:rPr>
              <a:t> en 1990. </a:t>
            </a:r>
          </a:p>
          <a:p>
            <a:r>
              <a:rPr lang="fr-CA" sz="2900" dirty="0" smtClean="0">
                <a:latin typeface="+mj-lt"/>
              </a:rPr>
              <a:t>Sans l’atmosphère pour brouiller sa vue, Hubble nous a transmis des images fantastiques de l’espace, améliorant nos connaissances sur l’Univers.</a:t>
            </a:r>
          </a:p>
          <a:p>
            <a:pPr lvl="0"/>
            <a:r>
              <a:rPr lang="fr-CA" sz="2900" dirty="0" smtClean="0">
                <a:latin typeface="+mj-lt"/>
              </a:rPr>
              <a:t>La lumière qui frappe </a:t>
            </a:r>
            <a:r>
              <a:rPr lang="fr-CA" sz="2900" u="sng" dirty="0" smtClean="0">
                <a:latin typeface="+mj-lt"/>
              </a:rPr>
              <a:t>ses miroirs</a:t>
            </a:r>
            <a:r>
              <a:rPr lang="fr-CA" sz="2900" dirty="0" smtClean="0">
                <a:latin typeface="+mj-lt"/>
              </a:rPr>
              <a:t> n’était pas déformée </a:t>
            </a:r>
          </a:p>
          <a:p>
            <a:pPr lvl="0">
              <a:buNone/>
            </a:pPr>
            <a:r>
              <a:rPr lang="fr-CA" sz="2900" dirty="0" smtClean="0">
                <a:latin typeface="+mj-lt"/>
              </a:rPr>
              <a:t>	par notre atmosphère.</a:t>
            </a:r>
          </a:p>
          <a:p>
            <a:r>
              <a:rPr lang="fr-CA" sz="2900" u="sng" dirty="0" smtClean="0">
                <a:latin typeface="+mj-lt"/>
              </a:rPr>
              <a:t>Utilise la lumière</a:t>
            </a:r>
            <a:r>
              <a:rPr lang="fr-CA" sz="2900" dirty="0" smtClean="0">
                <a:latin typeface="+mj-lt"/>
              </a:rPr>
              <a:t> pour nous </a:t>
            </a:r>
          </a:p>
          <a:p>
            <a:pPr>
              <a:buNone/>
            </a:pPr>
            <a:r>
              <a:rPr lang="fr-CA" sz="2900" dirty="0" smtClean="0">
                <a:latin typeface="+mj-lt"/>
              </a:rPr>
              <a:t>	donner un image de notre </a:t>
            </a:r>
          </a:p>
          <a:p>
            <a:pPr>
              <a:buNone/>
            </a:pPr>
            <a:r>
              <a:rPr lang="fr-CA" sz="2900" dirty="0" smtClean="0">
                <a:latin typeface="+mj-lt"/>
              </a:rPr>
              <a:t>	univers (PHYSIQUES).</a:t>
            </a:r>
          </a:p>
          <a:p>
            <a:r>
              <a:rPr lang="fr-CA" sz="2900" dirty="0" smtClean="0">
                <a:latin typeface="+mj-lt"/>
              </a:rPr>
              <a:t>Utilise aussi </a:t>
            </a:r>
            <a:r>
              <a:rPr lang="fr-CA" sz="2900" u="sng" dirty="0" smtClean="0">
                <a:latin typeface="+mj-lt"/>
              </a:rPr>
              <a:t>les ondes</a:t>
            </a:r>
            <a:r>
              <a:rPr lang="fr-CA" sz="2900" dirty="0" smtClean="0">
                <a:latin typeface="+mj-lt"/>
              </a:rPr>
              <a:t> </a:t>
            </a:r>
          </a:p>
          <a:p>
            <a:pPr>
              <a:buNone/>
            </a:pPr>
            <a:r>
              <a:rPr lang="fr-CA" sz="2900" dirty="0" smtClean="0">
                <a:latin typeface="+mj-lt"/>
              </a:rPr>
              <a:t>	</a:t>
            </a:r>
            <a:r>
              <a:rPr lang="fr-CA" sz="2900" u="sng" dirty="0" smtClean="0">
                <a:latin typeface="+mj-lt"/>
              </a:rPr>
              <a:t>électromagnétiques</a:t>
            </a:r>
            <a:r>
              <a:rPr lang="fr-CA" sz="2900" dirty="0" smtClean="0">
                <a:latin typeface="+mj-lt"/>
              </a:rPr>
              <a:t> pour </a:t>
            </a:r>
          </a:p>
          <a:p>
            <a:pPr>
              <a:buNone/>
            </a:pPr>
            <a:r>
              <a:rPr lang="fr-CA" sz="2900" dirty="0" smtClean="0">
                <a:latin typeface="+mj-lt"/>
              </a:rPr>
              <a:t>	transporter les données à la </a:t>
            </a:r>
          </a:p>
          <a:p>
            <a:pPr>
              <a:buNone/>
            </a:pPr>
            <a:r>
              <a:rPr lang="fr-CA" sz="2900" dirty="0" smtClean="0">
                <a:latin typeface="+mj-lt"/>
              </a:rPr>
              <a:t>	Terre (PHYSIQUES).</a:t>
            </a:r>
            <a:endParaRPr lang="en-CA" sz="2900" dirty="0" smtClean="0">
              <a:latin typeface="+mj-lt"/>
            </a:endParaRPr>
          </a:p>
          <a:p>
            <a:endParaRPr lang="en-CA" dirty="0" smtClean="0">
              <a:latin typeface="+mj-lt"/>
            </a:endParaRPr>
          </a:p>
          <a:p>
            <a:endParaRPr lang="en-CA" dirty="0" smtClean="0">
              <a:latin typeface="+mj-lt"/>
            </a:endParaRPr>
          </a:p>
          <a:p>
            <a:endParaRPr lang="fr-CA" dirty="0"/>
          </a:p>
        </p:txBody>
      </p:sp>
      <p:pic>
        <p:nvPicPr>
          <p:cNvPr id="2050" name="Picture 2" descr="http://tasithoughts.files.wordpress.com/2008/09/hubble-telescope.jpg?w=500&amp;h=3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505200"/>
            <a:ext cx="4530887" cy="3124200"/>
          </a:xfrm>
          <a:prstGeom prst="rect">
            <a:avLst/>
          </a:prstGeom>
          <a:noFill/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3949-A1DA-4992-8EB1-6E539BD7A299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CA" dirty="0" smtClean="0"/>
              <a:t>Des images </a:t>
            </a:r>
            <a:r>
              <a:rPr lang="en-CA" dirty="0" err="1" smtClean="0"/>
              <a:t>pris</a:t>
            </a:r>
            <a:r>
              <a:rPr lang="en-CA" dirty="0" smtClean="0"/>
              <a:t> par </a:t>
            </a:r>
            <a:r>
              <a:rPr lang="en-CA" dirty="0" err="1" smtClean="0"/>
              <a:t>l’Hubble</a:t>
            </a:r>
            <a:r>
              <a:rPr lang="en-CA" dirty="0" smtClean="0"/>
              <a:t>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r>
              <a:rPr lang="en-CA" dirty="0" err="1" smtClean="0">
                <a:latin typeface="+mj-lt"/>
              </a:rPr>
              <a:t>Une</a:t>
            </a:r>
            <a:r>
              <a:rPr lang="en-CA" dirty="0" smtClean="0">
                <a:latin typeface="+mj-lt"/>
              </a:rPr>
              <a:t> supernova			</a:t>
            </a:r>
            <a:r>
              <a:rPr lang="en-CA" dirty="0" err="1" smtClean="0">
                <a:latin typeface="+mj-lt"/>
              </a:rPr>
              <a:t>Une</a:t>
            </a:r>
            <a:r>
              <a:rPr lang="en-CA" dirty="0" smtClean="0">
                <a:latin typeface="+mj-lt"/>
              </a:rPr>
              <a:t> nouvelle </a:t>
            </a:r>
            <a:r>
              <a:rPr lang="en-CA" dirty="0" err="1" smtClean="0">
                <a:latin typeface="+mj-lt"/>
              </a:rPr>
              <a:t>tâche</a:t>
            </a:r>
            <a:r>
              <a:rPr lang="en-CA" dirty="0" smtClean="0">
                <a:latin typeface="+mj-lt"/>
              </a:rPr>
              <a:t> rouge 					</a:t>
            </a:r>
            <a:r>
              <a:rPr lang="en-CA" dirty="0" err="1" smtClean="0">
                <a:latin typeface="+mj-lt"/>
              </a:rPr>
              <a:t>découverte</a:t>
            </a:r>
            <a:r>
              <a:rPr lang="en-CA" dirty="0" smtClean="0">
                <a:latin typeface="+mj-lt"/>
              </a:rPr>
              <a:t> </a:t>
            </a:r>
            <a:r>
              <a:rPr lang="en-CA" dirty="0" err="1" smtClean="0">
                <a:latin typeface="+mj-lt"/>
              </a:rPr>
              <a:t>sur</a:t>
            </a:r>
            <a:r>
              <a:rPr lang="en-CA" dirty="0" smtClean="0">
                <a:latin typeface="+mj-lt"/>
              </a:rPr>
              <a:t> Jupiter</a:t>
            </a:r>
            <a:endParaRPr lang="en-CA" dirty="0">
              <a:latin typeface="+mj-lt"/>
            </a:endParaRPr>
          </a:p>
        </p:txBody>
      </p:sp>
      <p:pic>
        <p:nvPicPr>
          <p:cNvPr id="57346" name="Picture 2" descr="Supernova 1994D in Galaxy NGC 45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3810000" cy="3019426"/>
          </a:xfrm>
          <a:prstGeom prst="rect">
            <a:avLst/>
          </a:prstGeom>
          <a:noFill/>
        </p:spPr>
      </p:pic>
      <p:pic>
        <p:nvPicPr>
          <p:cNvPr id="57348" name="Picture 4" descr="New Red Spot Appears on Jupi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295400"/>
            <a:ext cx="3505200" cy="3333751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3949-A1DA-4992-8EB1-6E539BD7A299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35480"/>
            <a:ext cx="8458200" cy="4770120"/>
          </a:xfrm>
        </p:spPr>
        <p:txBody>
          <a:bodyPr/>
          <a:lstStyle/>
          <a:p>
            <a:endParaRPr lang="en-CA" dirty="0" smtClean="0"/>
          </a:p>
          <a:p>
            <a:endParaRPr lang="en-CA" dirty="0" smtClean="0"/>
          </a:p>
          <a:p>
            <a:pPr>
              <a:buNone/>
            </a:pPr>
            <a:r>
              <a:rPr lang="fr-CA" dirty="0" smtClean="0">
                <a:latin typeface="+mj-lt"/>
              </a:rPr>
              <a:t>Une astéroïde qui ressemble    Saturne – dans la lumière une comète 			       visible </a:t>
            </a:r>
          </a:p>
          <a:p>
            <a:pPr>
              <a:buNone/>
            </a:pPr>
            <a:endParaRPr lang="fr-CA" dirty="0" smtClean="0">
              <a:latin typeface="+mj-lt"/>
            </a:endParaRPr>
          </a:p>
          <a:p>
            <a:pPr>
              <a:buNone/>
            </a:pPr>
            <a:endParaRPr lang="fr-CA" dirty="0" smtClean="0">
              <a:latin typeface="+mj-lt"/>
            </a:endParaRPr>
          </a:p>
          <a:p>
            <a:pPr>
              <a:buNone/>
            </a:pPr>
            <a:endParaRPr lang="fr-CA" dirty="0" smtClean="0">
              <a:latin typeface="+mj-lt"/>
            </a:endParaRPr>
          </a:p>
          <a:p>
            <a:pPr>
              <a:buNone/>
            </a:pPr>
            <a:endParaRPr lang="fr-CA" dirty="0" smtClean="0">
              <a:latin typeface="+mj-lt"/>
            </a:endParaRPr>
          </a:p>
          <a:p>
            <a:pPr>
              <a:buNone/>
            </a:pPr>
            <a:r>
              <a:rPr lang="fr-CA" dirty="0" smtClean="0">
                <a:latin typeface="+mj-lt"/>
              </a:rPr>
              <a:t>Des galaxies qui interagissent</a:t>
            </a:r>
          </a:p>
          <a:p>
            <a:pPr>
              <a:buNone/>
            </a:pPr>
            <a:r>
              <a:rPr lang="fr-CA" dirty="0" smtClean="0">
                <a:latin typeface="+mj-lt"/>
              </a:rPr>
              <a:t>							La mort d’une étoile</a:t>
            </a:r>
          </a:p>
        </p:txBody>
      </p:sp>
      <p:pic>
        <p:nvPicPr>
          <p:cNvPr id="58370" name="Picture 2" descr="Comet-like Asteroid P/2010 A2 by H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3810000" cy="2590801"/>
          </a:xfrm>
          <a:prstGeom prst="rect">
            <a:avLst/>
          </a:prstGeom>
          <a:noFill/>
        </p:spPr>
      </p:pic>
      <p:pic>
        <p:nvPicPr>
          <p:cNvPr id="58372" name="Picture 4" descr="Saturn 's Rings in Visible Ligh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533400"/>
            <a:ext cx="4424516" cy="2057400"/>
          </a:xfrm>
          <a:prstGeom prst="rect">
            <a:avLst/>
          </a:prstGeom>
          <a:noFill/>
        </p:spPr>
      </p:pic>
      <p:pic>
        <p:nvPicPr>
          <p:cNvPr id="58374" name="Picture 6" descr="Interacting Spiral Galaxies NGC 2207 and IC 216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810000"/>
            <a:ext cx="3780733" cy="1933575"/>
          </a:xfrm>
          <a:prstGeom prst="rect">
            <a:avLst/>
          </a:prstGeom>
          <a:noFill/>
        </p:spPr>
      </p:pic>
      <p:pic>
        <p:nvPicPr>
          <p:cNvPr id="58376" name="Picture 8" descr="The Colorful Demise of a Sun-like Sta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3352800"/>
            <a:ext cx="2895600" cy="2815971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3949-A1DA-4992-8EB1-6E539BD7A299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Des images </a:t>
            </a:r>
            <a:r>
              <a:rPr lang="en-CA" dirty="0" err="1" smtClean="0"/>
              <a:t>pris</a:t>
            </a:r>
            <a:r>
              <a:rPr lang="en-CA" dirty="0" smtClean="0"/>
              <a:t> par </a:t>
            </a:r>
            <a:r>
              <a:rPr lang="en-CA" dirty="0" err="1" smtClean="0"/>
              <a:t>l’Hubble</a:t>
            </a:r>
            <a:r>
              <a:rPr lang="en-CA" dirty="0" smtClean="0"/>
              <a:t>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950720"/>
          </a:xfrm>
        </p:spPr>
        <p:txBody>
          <a:bodyPr/>
          <a:lstStyle/>
          <a:p>
            <a:r>
              <a:rPr lang="en-CA" dirty="0" smtClean="0">
                <a:latin typeface="+mj-lt"/>
              </a:rPr>
              <a:t>Pour </a:t>
            </a:r>
            <a:r>
              <a:rPr lang="en-CA" dirty="0" err="1" smtClean="0">
                <a:latin typeface="+mj-lt"/>
              </a:rPr>
              <a:t>voir</a:t>
            </a:r>
            <a:r>
              <a:rPr lang="en-CA" dirty="0" smtClean="0">
                <a:latin typeface="+mj-lt"/>
              </a:rPr>
              <a:t> plus </a:t>
            </a:r>
            <a:r>
              <a:rPr lang="en-CA" dirty="0" err="1" smtClean="0">
                <a:latin typeface="+mj-lt"/>
              </a:rPr>
              <a:t>d’images</a:t>
            </a:r>
            <a:r>
              <a:rPr lang="en-CA" dirty="0" smtClean="0">
                <a:latin typeface="+mj-lt"/>
              </a:rPr>
              <a:t> </a:t>
            </a:r>
            <a:r>
              <a:rPr lang="en-CA" dirty="0" err="1" smtClean="0">
                <a:latin typeface="+mj-lt"/>
              </a:rPr>
              <a:t>spectaculaires</a:t>
            </a:r>
            <a:r>
              <a:rPr lang="en-CA" dirty="0" smtClean="0">
                <a:latin typeface="+mj-lt"/>
              </a:rPr>
              <a:t>, </a:t>
            </a:r>
            <a:r>
              <a:rPr lang="en-CA" dirty="0" err="1" smtClean="0">
                <a:latin typeface="+mj-lt"/>
              </a:rPr>
              <a:t>visite</a:t>
            </a:r>
            <a:r>
              <a:rPr lang="en-CA" dirty="0" smtClean="0">
                <a:latin typeface="+mj-lt"/>
              </a:rPr>
              <a:t>:</a:t>
            </a:r>
          </a:p>
          <a:p>
            <a:pPr>
              <a:buNone/>
            </a:pPr>
            <a:endParaRPr lang="en-CA" dirty="0" smtClean="0">
              <a:latin typeface="+mj-lt"/>
            </a:endParaRPr>
          </a:p>
          <a:p>
            <a:pPr>
              <a:buNone/>
            </a:pPr>
            <a:r>
              <a:rPr lang="en-CA" dirty="0" smtClean="0">
                <a:latin typeface="+mj-lt"/>
              </a:rPr>
              <a:t>http://hubblesite.org/gallery/</a:t>
            </a:r>
          </a:p>
          <a:p>
            <a:pPr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3949-A1DA-4992-8EB1-6E539BD7A299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r-CA" b="1" dirty="0" smtClean="0"/>
              <a:t>L’observatoire à très large spectre VLA (</a:t>
            </a:r>
            <a:r>
              <a:rPr lang="fr-CA" b="1" dirty="0" err="1" smtClean="0"/>
              <a:t>Very</a:t>
            </a:r>
            <a:r>
              <a:rPr lang="fr-CA" b="1" dirty="0" smtClean="0"/>
              <a:t> Large </a:t>
            </a:r>
            <a:r>
              <a:rPr lang="fr-CA" b="1" dirty="0" err="1" smtClean="0"/>
              <a:t>Array</a:t>
            </a:r>
            <a:r>
              <a:rPr lang="fr-CA" b="1" dirty="0" smtClean="0"/>
              <a:t>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dirty="0" smtClean="0">
                <a:latin typeface="+mj-lt"/>
              </a:rPr>
              <a:t>Comprend 27 antennes disposés à 25 m l’une de l’autre.</a:t>
            </a:r>
            <a:endParaRPr lang="en-US" dirty="0" smtClean="0">
              <a:latin typeface="+mj-lt"/>
            </a:endParaRPr>
          </a:p>
          <a:p>
            <a:pPr lvl="0"/>
            <a:r>
              <a:rPr lang="fr-CA" dirty="0" smtClean="0">
                <a:latin typeface="+mj-lt"/>
              </a:rPr>
              <a:t>Ce qui équivaut à un </a:t>
            </a:r>
            <a:r>
              <a:rPr lang="fr-CA" u="sng" dirty="0" smtClean="0">
                <a:latin typeface="+mj-lt"/>
              </a:rPr>
              <a:t>radiotélescope</a:t>
            </a:r>
            <a:r>
              <a:rPr lang="fr-CA" dirty="0" smtClean="0">
                <a:latin typeface="+mj-lt"/>
              </a:rPr>
              <a:t> qui mesurerait 36 km de large!</a:t>
            </a:r>
            <a:endParaRPr lang="en-US" dirty="0" smtClean="0">
              <a:latin typeface="+mj-lt"/>
            </a:endParaRPr>
          </a:p>
          <a:p>
            <a:pPr lvl="0"/>
            <a:r>
              <a:rPr lang="fr-CA" dirty="0" smtClean="0">
                <a:latin typeface="+mj-lt"/>
              </a:rPr>
              <a:t>Un radiotélescope révèle des caractéristiques d’objets célestes que les télescopes optiques ne permettent pas d’observer.</a:t>
            </a:r>
            <a:endParaRPr lang="en-US" dirty="0" smtClean="0">
              <a:latin typeface="+mj-lt"/>
            </a:endParaRPr>
          </a:p>
          <a:p>
            <a:pPr lvl="0"/>
            <a:r>
              <a:rPr lang="fr-CA" dirty="0" smtClean="0">
                <a:latin typeface="+mj-lt"/>
              </a:rPr>
              <a:t>La poussière dans l’espace rend difficile de voir la lumière des étoiles de grande distance, mais la poussière n’affect pas cette télescope parce qu’il </a:t>
            </a:r>
            <a:r>
              <a:rPr lang="fr-CA" u="sng" dirty="0" smtClean="0">
                <a:latin typeface="+mj-lt"/>
              </a:rPr>
              <a:t>utilise des ondes </a:t>
            </a:r>
            <a:r>
              <a:rPr lang="fr-CA" dirty="0" smtClean="0">
                <a:latin typeface="+mj-lt"/>
              </a:rPr>
              <a:t>(PHYSIQUE). On obtient une très bonne image. </a:t>
            </a:r>
            <a:endParaRPr lang="en-US" dirty="0" smtClean="0">
              <a:latin typeface="+mj-lt"/>
            </a:endParaRPr>
          </a:p>
          <a:p>
            <a:endParaRPr lang="en-CA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3949-A1DA-4992-8EB1-6E539BD7A299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05800" cy="1143000"/>
          </a:xfrm>
        </p:spPr>
        <p:txBody>
          <a:bodyPr>
            <a:normAutofit/>
          </a:bodyPr>
          <a:lstStyle/>
          <a:p>
            <a:r>
              <a:rPr lang="fr-CA" b="1" dirty="0" smtClean="0"/>
              <a:t>L’observatoire VLA</a:t>
            </a:r>
            <a:endParaRPr lang="en-CA" dirty="0"/>
          </a:p>
        </p:txBody>
      </p:sp>
      <p:pic>
        <p:nvPicPr>
          <p:cNvPr id="65538" name="Picture 2" descr="http://farm4.static.flickr.com/3356/5746521843_6f02c299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4419600" cy="3058364"/>
          </a:xfrm>
          <a:prstGeom prst="rect">
            <a:avLst/>
          </a:prstGeom>
          <a:noFill/>
        </p:spPr>
      </p:pic>
      <p:pic>
        <p:nvPicPr>
          <p:cNvPr id="65540" name="Picture 4" descr="http://www.wolaver.org/Space/V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590800"/>
            <a:ext cx="5410200" cy="405765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3949-A1DA-4992-8EB1-6E539BD7A299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fr-CA" dirty="0" smtClean="0"/>
              <a:t>Des images pris par le VLA: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2050" name="Picture 2" descr="http://t3.gstatic.com/images?q=tbn:ANd9GcQw1B4WmEAsD4RJ_E2ijFjAyiM0ym8dOsmBD6ooMTpdKf5Tkm3Vp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3657600" cy="2425148"/>
          </a:xfrm>
          <a:prstGeom prst="rect">
            <a:avLst/>
          </a:prstGeom>
          <a:noFill/>
        </p:spPr>
      </p:pic>
      <p:pic>
        <p:nvPicPr>
          <p:cNvPr id="2052" name="Picture 4" descr="http://www.sirtf.nau.edu/~koerner/ast180/lectures/pic/cdrom/art_high-res/ch03/figure-03-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3102" y="3962401"/>
            <a:ext cx="6340898" cy="2895600"/>
          </a:xfrm>
          <a:prstGeom prst="rect">
            <a:avLst/>
          </a:prstGeom>
          <a:noFill/>
        </p:spPr>
      </p:pic>
      <p:pic>
        <p:nvPicPr>
          <p:cNvPr id="2054" name="Picture 6" descr="http://coolcosmos.ipac.caltech.edu/cosmic_classroom/multiwavelength_astronomy/multiwavelength_museum/images/m81vl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191000"/>
            <a:ext cx="2362200" cy="2362201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3949-A1DA-4992-8EB1-6E539BD7A299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r-CA" b="1" dirty="0" smtClean="0"/>
              <a:t>L’observatoire Canada-France-Hawaii :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dirty="0" smtClean="0">
                <a:latin typeface="+mj-lt"/>
              </a:rPr>
              <a:t>Situé sur un volcan (au repos) à Hawaii, dont l’altitude est 42 000m.</a:t>
            </a:r>
            <a:endParaRPr lang="en-US" dirty="0" smtClean="0">
              <a:latin typeface="+mj-lt"/>
            </a:endParaRPr>
          </a:p>
          <a:p>
            <a:pPr lvl="0"/>
            <a:r>
              <a:rPr lang="fr-CA" dirty="0" smtClean="0">
                <a:latin typeface="+mj-lt"/>
              </a:rPr>
              <a:t>Parce qu’il est au-dessus de la plupart de l’air, on obtient une très bonne image (pas des nuages)</a:t>
            </a:r>
          </a:p>
          <a:p>
            <a:pPr>
              <a:buNone/>
            </a:pPr>
            <a:r>
              <a:rPr lang="fr-CA" dirty="0" smtClean="0">
                <a:latin typeface="+mj-lt"/>
              </a:rPr>
              <a:t>	(PHYSIQUES).</a:t>
            </a:r>
            <a:endParaRPr lang="en-CA" dirty="0" smtClean="0">
              <a:latin typeface="+mj-lt"/>
            </a:endParaRPr>
          </a:p>
          <a:p>
            <a:pPr lvl="0"/>
            <a:endParaRPr lang="en-US" dirty="0">
              <a:latin typeface="+mj-lt"/>
            </a:endParaRPr>
          </a:p>
        </p:txBody>
      </p:sp>
      <p:pic>
        <p:nvPicPr>
          <p:cNvPr id="1026" name="Picture 2" descr="http://upload.wikimedia.org/wikipedia/commons/7/70/Canada-France-Hawaii-Telescope-dom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732112"/>
            <a:ext cx="4267200" cy="2855306"/>
          </a:xfrm>
          <a:prstGeom prst="rect">
            <a:avLst/>
          </a:prstGeom>
          <a:noFill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3949-A1DA-4992-8EB1-6E539BD7A299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r>
              <a:rPr lang="en-CA" dirty="0" smtClean="0"/>
              <a:t>Les satellites: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89120"/>
          </a:xfrm>
        </p:spPr>
        <p:txBody>
          <a:bodyPr/>
          <a:lstStyle/>
          <a:p>
            <a:pPr lvl="0"/>
            <a:r>
              <a:rPr lang="fr-CA" dirty="0" smtClean="0">
                <a:latin typeface="+mj-lt"/>
              </a:rPr>
              <a:t>Des dispositifs électroniques </a:t>
            </a:r>
            <a:r>
              <a:rPr lang="fr-CA" u="sng" dirty="0" smtClean="0">
                <a:latin typeface="+mj-lt"/>
              </a:rPr>
              <a:t>placés en orbite </a:t>
            </a:r>
            <a:r>
              <a:rPr lang="fr-CA" dirty="0" smtClean="0">
                <a:latin typeface="+mj-lt"/>
              </a:rPr>
              <a:t>autour de la Terre pour retransmettre de l’information.</a:t>
            </a:r>
            <a:endParaRPr lang="en-CA" dirty="0" smtClean="0">
              <a:latin typeface="+mj-lt"/>
            </a:endParaRPr>
          </a:p>
          <a:p>
            <a:pPr lvl="0"/>
            <a:r>
              <a:rPr lang="fr-CA" dirty="0" smtClean="0">
                <a:latin typeface="+mj-lt"/>
              </a:rPr>
              <a:t>Les satellites de communication </a:t>
            </a:r>
            <a:r>
              <a:rPr lang="fr-CA" u="sng" dirty="0" smtClean="0">
                <a:latin typeface="+mj-lt"/>
              </a:rPr>
              <a:t>utilisent la radiation</a:t>
            </a:r>
            <a:r>
              <a:rPr lang="fr-CA" dirty="0" smtClean="0">
                <a:latin typeface="+mj-lt"/>
              </a:rPr>
              <a:t> </a:t>
            </a:r>
            <a:r>
              <a:rPr lang="fr-CA" u="sng" dirty="0" smtClean="0">
                <a:latin typeface="+mj-lt"/>
              </a:rPr>
              <a:t>électromagnétique</a:t>
            </a:r>
            <a:r>
              <a:rPr lang="fr-CA" dirty="0" smtClean="0">
                <a:latin typeface="+mj-lt"/>
              </a:rPr>
              <a:t> pour envoyer les informations d’un endroit à un autre (PHYSIQUES).</a:t>
            </a:r>
            <a:endParaRPr lang="en-CA" dirty="0" smtClean="0">
              <a:latin typeface="+mj-lt"/>
            </a:endParaRPr>
          </a:p>
          <a:p>
            <a:endParaRPr lang="en-CA" dirty="0"/>
          </a:p>
        </p:txBody>
      </p:sp>
      <p:pic>
        <p:nvPicPr>
          <p:cNvPr id="73730" name="Picture 2" descr="http://www.math.univ-toulouse.fr/~huet/annee-polaire/toulouse/topos/images/esa_satell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962400"/>
            <a:ext cx="3810000" cy="2714626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3949-A1DA-4992-8EB1-6E539BD7A299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Les satellites:</a:t>
            </a:r>
            <a:endParaRPr lang="en-CA" dirty="0"/>
          </a:p>
        </p:txBody>
      </p:sp>
      <p:pic>
        <p:nvPicPr>
          <p:cNvPr id="72706" name="Picture 2" descr="http://mp01.free.fr/satel/Image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81200"/>
            <a:ext cx="7800392" cy="43434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3949-A1DA-4992-8EB1-6E539BD7A299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766" y="350519"/>
            <a:ext cx="8229600" cy="1143000"/>
          </a:xfrm>
        </p:spPr>
        <p:txBody>
          <a:bodyPr/>
          <a:lstStyle/>
          <a:p>
            <a:r>
              <a:rPr lang="en-US" dirty="0" err="1" smtClean="0"/>
              <a:t>Éruptions</a:t>
            </a:r>
            <a:r>
              <a:rPr lang="en-US" dirty="0" smtClean="0"/>
              <a:t> </a:t>
            </a:r>
            <a:r>
              <a:rPr lang="en-US" dirty="0" err="1" smtClean="0"/>
              <a:t>Solaires</a:t>
            </a:r>
            <a:r>
              <a:rPr lang="en-US" dirty="0" smtClean="0"/>
              <a:t> (Solar Flares)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121274"/>
          </a:xfrm>
        </p:spPr>
        <p:txBody>
          <a:bodyPr>
            <a:normAutofit fontScale="77500" lnSpcReduction="20000"/>
          </a:bodyPr>
          <a:lstStyle/>
          <a:p>
            <a:r>
              <a:rPr lang="fr-CA" dirty="0"/>
              <a:t>Des éruptions extrêmement violentes de gaz venant de la surface du soleil. Ces éruptions peuvent durer pour plusieurs heures et peuvent réchauffer les gaz jusqu’à 10 000 000</a:t>
            </a:r>
            <a:r>
              <a:rPr lang="fr-CA" baseline="30000" dirty="0"/>
              <a:t>0</a:t>
            </a:r>
            <a:r>
              <a:rPr lang="fr-CA" dirty="0"/>
              <a:t>C.</a:t>
            </a:r>
            <a:endParaRPr lang="en-US" dirty="0"/>
          </a:p>
          <a:p>
            <a:r>
              <a:rPr lang="fr-CA" dirty="0"/>
              <a:t>Quand ces particules à haute </a:t>
            </a:r>
            <a:endParaRPr lang="fr-CA" dirty="0" smtClean="0"/>
          </a:p>
          <a:p>
            <a:pPr marL="0" indent="0">
              <a:buNone/>
            </a:pPr>
            <a:r>
              <a:rPr lang="fr-CA" dirty="0" smtClean="0"/>
              <a:t>énergie </a:t>
            </a:r>
            <a:r>
              <a:rPr lang="fr-CA" dirty="0"/>
              <a:t>passent la Terre, elles </a:t>
            </a:r>
            <a:endParaRPr lang="fr-CA" dirty="0" smtClean="0"/>
          </a:p>
          <a:p>
            <a:pPr marL="0" indent="0">
              <a:buNone/>
            </a:pPr>
            <a:r>
              <a:rPr lang="fr-CA" dirty="0" smtClean="0"/>
              <a:t>créent </a:t>
            </a:r>
            <a:r>
              <a:rPr lang="fr-CA" dirty="0"/>
              <a:t>un effet qui s’appelle le </a:t>
            </a:r>
            <a:endParaRPr lang="fr-CA" dirty="0" smtClean="0"/>
          </a:p>
          <a:p>
            <a:pPr marL="0" indent="0">
              <a:buNone/>
            </a:pPr>
            <a:r>
              <a:rPr lang="fr-CA" b="1" dirty="0" smtClean="0"/>
              <a:t>vent </a:t>
            </a:r>
            <a:r>
              <a:rPr lang="fr-CA" b="1" dirty="0"/>
              <a:t>solaire</a:t>
            </a:r>
            <a:r>
              <a:rPr lang="fr-CA" dirty="0"/>
              <a:t>. </a:t>
            </a:r>
            <a:endParaRPr lang="en-US" dirty="0"/>
          </a:p>
          <a:p>
            <a:r>
              <a:rPr lang="fr-CA" dirty="0"/>
              <a:t>Le champ magnétique de la </a:t>
            </a:r>
            <a:endParaRPr lang="fr-CA" dirty="0" smtClean="0"/>
          </a:p>
          <a:p>
            <a:pPr marL="0" indent="0">
              <a:buNone/>
            </a:pPr>
            <a:r>
              <a:rPr lang="fr-CA" dirty="0" smtClean="0"/>
              <a:t>Terre </a:t>
            </a:r>
            <a:r>
              <a:rPr lang="fr-CA" dirty="0"/>
              <a:t>dévie la majorité du vent </a:t>
            </a:r>
            <a:endParaRPr lang="fr-CA" dirty="0" smtClean="0"/>
          </a:p>
          <a:p>
            <a:pPr marL="0" indent="0">
              <a:buNone/>
            </a:pPr>
            <a:r>
              <a:rPr lang="fr-CA" dirty="0" smtClean="0"/>
              <a:t>solaire </a:t>
            </a:r>
            <a:r>
              <a:rPr lang="fr-CA" dirty="0"/>
              <a:t>dangereux. </a:t>
            </a:r>
            <a:endParaRPr lang="en-US" dirty="0"/>
          </a:p>
          <a:p>
            <a:r>
              <a:rPr lang="fr-CA" dirty="0"/>
              <a:t>Le vent solaire peut perturber </a:t>
            </a:r>
            <a:endParaRPr lang="fr-CA" dirty="0" smtClean="0"/>
          </a:p>
          <a:p>
            <a:pPr marL="0" indent="0">
              <a:buNone/>
            </a:pPr>
            <a:r>
              <a:rPr lang="fr-CA" dirty="0" smtClean="0"/>
              <a:t>le </a:t>
            </a:r>
            <a:r>
              <a:rPr lang="fr-CA" dirty="0"/>
              <a:t>champ magnétique de Terre, ce </a:t>
            </a:r>
            <a:endParaRPr lang="fr-CA" dirty="0" smtClean="0"/>
          </a:p>
          <a:p>
            <a:pPr marL="0" indent="0">
              <a:buNone/>
            </a:pPr>
            <a:r>
              <a:rPr lang="fr-CA" dirty="0" smtClean="0"/>
              <a:t>qui </a:t>
            </a:r>
            <a:r>
              <a:rPr lang="fr-CA" dirty="0"/>
              <a:t>sont capables de mettre hors </a:t>
            </a:r>
            <a:endParaRPr lang="fr-CA" dirty="0" smtClean="0"/>
          </a:p>
          <a:p>
            <a:pPr marL="0" indent="0">
              <a:buNone/>
            </a:pPr>
            <a:r>
              <a:rPr lang="fr-CA" dirty="0" smtClean="0"/>
              <a:t>service </a:t>
            </a:r>
            <a:r>
              <a:rPr lang="fr-CA" dirty="0"/>
              <a:t>les satellites et les lignes de </a:t>
            </a:r>
            <a:endParaRPr lang="fr-CA" dirty="0" smtClean="0"/>
          </a:p>
          <a:p>
            <a:pPr marL="0" indent="0">
              <a:buNone/>
            </a:pPr>
            <a:r>
              <a:rPr lang="fr-CA" dirty="0" smtClean="0"/>
              <a:t>transmission </a:t>
            </a:r>
            <a:r>
              <a:rPr lang="fr-CA" dirty="0"/>
              <a:t>électrique sur Terre. </a:t>
            </a:r>
            <a:endParaRPr lang="fr-CA" dirty="0"/>
          </a:p>
          <a:p>
            <a:r>
              <a:rPr lang="fr-CA" dirty="0" smtClean="0"/>
              <a:t>Le </a:t>
            </a:r>
            <a:r>
              <a:rPr lang="fr-CA" dirty="0"/>
              <a:t>vent solaire peut provoquer de puissant orages géomagnétiques </a:t>
            </a:r>
            <a:r>
              <a:rPr lang="fr-CA" dirty="0" smtClean="0"/>
              <a:t>et</a:t>
            </a:r>
          </a:p>
          <a:p>
            <a:pPr marL="0" indent="0">
              <a:buNone/>
            </a:pPr>
            <a:r>
              <a:rPr lang="fr-CA" dirty="0" smtClean="0"/>
              <a:t>des </a:t>
            </a:r>
            <a:r>
              <a:rPr lang="fr-CA" dirty="0"/>
              <a:t>perturbations du champ magnétique terrestre.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3949-A1DA-4992-8EB1-6E539BD7A299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6" name="Picture 2" descr="Image result for solar fl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468215"/>
            <a:ext cx="4457699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36472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5778" name="Picture 2" descr="http://cereales.lapin.org/strips2/1004satellites-espions-chino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457200"/>
            <a:ext cx="5834876" cy="61341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3949-A1DA-4992-8EB1-6E539BD7A299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CA" dirty="0" smtClean="0"/>
              <a:t>La </a:t>
            </a:r>
            <a:r>
              <a:rPr lang="en-CA" dirty="0" err="1" smtClean="0"/>
              <a:t>sonde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5105400" cy="4389120"/>
          </a:xfrm>
        </p:spPr>
        <p:txBody>
          <a:bodyPr/>
          <a:lstStyle/>
          <a:p>
            <a:pPr lvl="0"/>
            <a:r>
              <a:rPr lang="fr-CA" dirty="0" smtClean="0">
                <a:latin typeface="+mj-lt"/>
              </a:rPr>
              <a:t>Engin spatial transportant des </a:t>
            </a:r>
            <a:r>
              <a:rPr lang="fr-CA" u="sng" dirty="0" smtClean="0">
                <a:latin typeface="+mj-lt"/>
              </a:rPr>
              <a:t>instruments scientifiques </a:t>
            </a:r>
            <a:r>
              <a:rPr lang="fr-CA" dirty="0" smtClean="0">
                <a:latin typeface="+mj-lt"/>
              </a:rPr>
              <a:t>et ayant pour mission de s’approcher d’un corps céleste et d’être mis en orbite autour de celui-ci.</a:t>
            </a:r>
          </a:p>
          <a:p>
            <a:pPr lvl="0"/>
            <a:r>
              <a:rPr lang="fr-CA" dirty="0" smtClean="0">
                <a:latin typeface="+mj-lt"/>
              </a:rPr>
              <a:t>Voyage des millions des kilomètres</a:t>
            </a:r>
          </a:p>
          <a:p>
            <a:pPr lvl="0"/>
            <a:r>
              <a:rPr lang="fr-CA" u="sng" dirty="0" smtClean="0">
                <a:latin typeface="+mj-lt"/>
              </a:rPr>
              <a:t>Collectionne</a:t>
            </a:r>
            <a:r>
              <a:rPr lang="fr-CA" dirty="0" smtClean="0">
                <a:latin typeface="+mj-lt"/>
              </a:rPr>
              <a:t> des données et </a:t>
            </a:r>
            <a:r>
              <a:rPr lang="fr-CA" u="sng" dirty="0" smtClean="0">
                <a:latin typeface="+mj-lt"/>
              </a:rPr>
              <a:t>transporte</a:t>
            </a:r>
            <a:r>
              <a:rPr lang="fr-CA" dirty="0" smtClean="0">
                <a:latin typeface="+mj-lt"/>
              </a:rPr>
              <a:t>/</a:t>
            </a:r>
            <a:r>
              <a:rPr lang="fr-CA" u="sng" dirty="0" smtClean="0">
                <a:latin typeface="+mj-lt"/>
              </a:rPr>
              <a:t>transmet</a:t>
            </a:r>
            <a:r>
              <a:rPr lang="fr-CA" dirty="0" smtClean="0">
                <a:latin typeface="+mj-lt"/>
              </a:rPr>
              <a:t> ces données aux scientifiques.</a:t>
            </a:r>
          </a:p>
          <a:p>
            <a:endParaRPr lang="fr-CA" b="1" dirty="0"/>
          </a:p>
        </p:txBody>
      </p:sp>
      <p:pic>
        <p:nvPicPr>
          <p:cNvPr id="66564" name="Picture 4" descr="http://www.spacemodo.com/wp-content/uploads/2008/01/200801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590800"/>
            <a:ext cx="3505200" cy="247993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3949-A1DA-4992-8EB1-6E539BD7A299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fr-CA" b="1" dirty="0" smtClean="0"/>
              <a:t>Les fusées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6400800" cy="4389120"/>
          </a:xfrm>
        </p:spPr>
        <p:txBody>
          <a:bodyPr>
            <a:normAutofit/>
          </a:bodyPr>
          <a:lstStyle/>
          <a:p>
            <a:pPr lvl="0"/>
            <a:r>
              <a:rPr lang="fr-CA" dirty="0" smtClean="0">
                <a:latin typeface="+mj-lt"/>
              </a:rPr>
              <a:t>Un engin qui sert à envoyer du matériel </a:t>
            </a:r>
          </a:p>
          <a:p>
            <a:pPr lvl="0">
              <a:buNone/>
            </a:pPr>
            <a:r>
              <a:rPr lang="fr-CA" dirty="0" smtClean="0">
                <a:latin typeface="+mj-lt"/>
              </a:rPr>
              <a:t>	ou des astronautes dans l’espace.</a:t>
            </a:r>
            <a:endParaRPr lang="en-CA" dirty="0" smtClean="0">
              <a:latin typeface="+mj-lt"/>
            </a:endParaRPr>
          </a:p>
          <a:p>
            <a:pPr lvl="0"/>
            <a:r>
              <a:rPr lang="fr-CA" dirty="0" smtClean="0">
                <a:latin typeface="+mj-lt"/>
              </a:rPr>
              <a:t>La plus grande partie d’une fusée utilise des </a:t>
            </a:r>
            <a:r>
              <a:rPr lang="fr-CA" u="sng" dirty="0" smtClean="0">
                <a:latin typeface="+mj-lt"/>
              </a:rPr>
              <a:t>combustibles</a:t>
            </a:r>
            <a:r>
              <a:rPr lang="fr-CA" dirty="0" smtClean="0">
                <a:latin typeface="+mj-lt"/>
              </a:rPr>
              <a:t> </a:t>
            </a:r>
            <a:r>
              <a:rPr lang="fr-CA" u="sng" dirty="0" smtClean="0">
                <a:latin typeface="+mj-lt"/>
              </a:rPr>
              <a:t>explosifs</a:t>
            </a:r>
            <a:r>
              <a:rPr lang="fr-CA" dirty="0" smtClean="0">
                <a:latin typeface="+mj-lt"/>
              </a:rPr>
              <a:t> (CHIMIE) qui se combinent pour fournir la poussée.</a:t>
            </a:r>
            <a:endParaRPr lang="en-CA" dirty="0" smtClean="0">
              <a:latin typeface="+mj-lt"/>
            </a:endParaRPr>
          </a:p>
          <a:p>
            <a:pPr lvl="0"/>
            <a:r>
              <a:rPr lang="fr-CA" dirty="0" smtClean="0">
                <a:latin typeface="+mj-lt"/>
              </a:rPr>
              <a:t>La poussée est </a:t>
            </a:r>
            <a:r>
              <a:rPr lang="fr-CA" u="sng" dirty="0" smtClean="0">
                <a:latin typeface="+mj-lt"/>
              </a:rPr>
              <a:t>la force</a:t>
            </a:r>
            <a:r>
              <a:rPr lang="fr-CA" dirty="0" smtClean="0">
                <a:latin typeface="+mj-lt"/>
              </a:rPr>
              <a:t> qui </a:t>
            </a:r>
            <a:r>
              <a:rPr lang="fr-CA" u="sng" dirty="0" smtClean="0">
                <a:latin typeface="+mj-lt"/>
              </a:rPr>
              <a:t>propulse</a:t>
            </a:r>
            <a:r>
              <a:rPr lang="fr-CA" dirty="0" smtClean="0">
                <a:latin typeface="+mj-lt"/>
              </a:rPr>
              <a:t> la fusée et la fait avancer.  (PHYSIQUE)</a:t>
            </a:r>
            <a:endParaRPr lang="en-CA" dirty="0" smtClean="0">
              <a:latin typeface="+mj-lt"/>
            </a:endParaRPr>
          </a:p>
          <a:p>
            <a:pPr lvl="0"/>
            <a:r>
              <a:rPr lang="fr-CA" dirty="0" smtClean="0">
                <a:latin typeface="+mj-lt"/>
              </a:rPr>
              <a:t>Quand les combustibles sont utilisés, des éléments du système de propulsion sont détachés de la fusée afin de l’alléger.</a:t>
            </a:r>
            <a:endParaRPr lang="en-CA" dirty="0" smtClean="0">
              <a:latin typeface="+mj-lt"/>
            </a:endParaRPr>
          </a:p>
          <a:p>
            <a:endParaRPr lang="en-CA" dirty="0"/>
          </a:p>
        </p:txBody>
      </p:sp>
      <p:pic>
        <p:nvPicPr>
          <p:cNvPr id="67586" name="Picture 2" descr="http://hess11c.files.wordpress.com/2011/07/science-russian-rockets-soyuz-soyuz-tma-9-laun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2057400"/>
            <a:ext cx="2172224" cy="3263508"/>
          </a:xfrm>
          <a:prstGeom prst="rect">
            <a:avLst/>
          </a:prstGeom>
          <a:noFill/>
        </p:spPr>
      </p:pic>
      <p:sp>
        <p:nvSpPr>
          <p:cNvPr id="9" name="Freeform 8"/>
          <p:cNvSpPr/>
          <p:nvPr/>
        </p:nvSpPr>
        <p:spPr>
          <a:xfrm>
            <a:off x="2347566" y="3139903"/>
            <a:ext cx="2381" cy="1"/>
          </a:xfrm>
          <a:custGeom>
            <a:avLst/>
            <a:gdLst/>
            <a:ahLst/>
            <a:cxnLst/>
            <a:rect l="0" t="0" r="0" b="0"/>
            <a:pathLst>
              <a:path w="2381" h="1">
                <a:moveTo>
                  <a:pt x="0" y="0"/>
                </a:moveTo>
                <a:lnTo>
                  <a:pt x="2380" y="0"/>
                </a:lnTo>
                <a:close/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SMARTInkAnnotation33"/>
          <p:cNvSpPr/>
          <p:nvPr/>
        </p:nvSpPr>
        <p:spPr>
          <a:xfrm>
            <a:off x="2468023" y="3188086"/>
            <a:ext cx="8032" cy="1"/>
          </a:xfrm>
          <a:custGeom>
            <a:avLst/>
            <a:gdLst/>
            <a:ahLst/>
            <a:cxnLst/>
            <a:rect l="0" t="0" r="0" b="0"/>
            <a:pathLst>
              <a:path w="8032" h="1">
                <a:moveTo>
                  <a:pt x="8031" y="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3949-A1DA-4992-8EB1-6E539BD7A299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 descr="http://membres.multimania.fr/elfalek/source/FuseeV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611823">
            <a:off x="3109320" y="2434521"/>
            <a:ext cx="5635079" cy="31385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 smtClean="0"/>
              <a:t>Les fusées</a:t>
            </a:r>
            <a:endParaRPr lang="en-CA" dirty="0"/>
          </a:p>
        </p:txBody>
      </p:sp>
      <p:pic>
        <p:nvPicPr>
          <p:cNvPr id="68610" name="Picture 2" descr="http://philippe.boeuf.pagesperso-orange.fr/robert/images/fuse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28800"/>
            <a:ext cx="3810000" cy="45720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3949-A1DA-4992-8EB1-6E539BD7A299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pPr lvl="0"/>
            <a:r>
              <a:rPr lang="fr-CA" b="1" dirty="0" smtClean="0"/>
              <a:t>Les combinaisons spatiales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010400" cy="4648200"/>
          </a:xfrm>
        </p:spPr>
        <p:txBody>
          <a:bodyPr>
            <a:normAutofit lnSpcReduction="10000"/>
          </a:bodyPr>
          <a:lstStyle/>
          <a:p>
            <a:pPr lvl="0"/>
            <a:r>
              <a:rPr lang="fr-CA" dirty="0" smtClean="0">
                <a:latin typeface="+mj-lt"/>
              </a:rPr>
              <a:t>Est comme un vaisseau spatial personnel.</a:t>
            </a:r>
          </a:p>
          <a:p>
            <a:pPr lvl="0"/>
            <a:endParaRPr lang="en-CA" sz="900" dirty="0" smtClean="0">
              <a:latin typeface="+mj-lt"/>
            </a:endParaRPr>
          </a:p>
          <a:p>
            <a:pPr lvl="0"/>
            <a:r>
              <a:rPr lang="fr-CA" dirty="0" smtClean="0">
                <a:latin typeface="+mj-lt"/>
              </a:rPr>
              <a:t>Elle fournit </a:t>
            </a:r>
            <a:r>
              <a:rPr lang="fr-CA" u="sng" dirty="0" smtClean="0">
                <a:latin typeface="+mj-lt"/>
              </a:rPr>
              <a:t>l’oxygène pour respirer</a:t>
            </a:r>
            <a:r>
              <a:rPr lang="fr-CA" dirty="0" smtClean="0">
                <a:latin typeface="+mj-lt"/>
              </a:rPr>
              <a:t> (CHIMIE / BIOLOGIE) et contient </a:t>
            </a:r>
            <a:r>
              <a:rPr lang="fr-CA" u="sng" dirty="0" smtClean="0">
                <a:latin typeface="+mj-lt"/>
              </a:rPr>
              <a:t>un système de télécommunication</a:t>
            </a:r>
            <a:r>
              <a:rPr lang="fr-CA" dirty="0" smtClean="0">
                <a:latin typeface="+mj-lt"/>
              </a:rPr>
              <a:t>  pour parler avec les autres astronautes ou l’équipe sur la Terre (LES ONDES SONORES : PHYSIQUES).</a:t>
            </a:r>
          </a:p>
          <a:p>
            <a:pPr lvl="0"/>
            <a:endParaRPr lang="en-CA" sz="800" dirty="0" smtClean="0">
              <a:latin typeface="+mj-lt"/>
            </a:endParaRPr>
          </a:p>
          <a:p>
            <a:pPr lvl="0"/>
            <a:r>
              <a:rPr lang="fr-CA" dirty="0" smtClean="0">
                <a:latin typeface="+mj-lt"/>
              </a:rPr>
              <a:t>Il y a un </a:t>
            </a:r>
            <a:r>
              <a:rPr lang="fr-CA" u="sng" dirty="0" smtClean="0">
                <a:latin typeface="+mj-lt"/>
              </a:rPr>
              <a:t>système de refroidissement</a:t>
            </a:r>
            <a:r>
              <a:rPr lang="fr-CA" dirty="0" smtClean="0">
                <a:latin typeface="+mj-lt"/>
              </a:rPr>
              <a:t> (BIOLOGIE) qui protège contre les températures très élevées tandis qu’un système de pressurisation recrée la pression atmosphérique de la Terre (PRESSION : PHYSIQUES). </a:t>
            </a:r>
            <a:endParaRPr lang="en-CA" dirty="0">
              <a:latin typeface="+mj-lt"/>
            </a:endParaRPr>
          </a:p>
        </p:txBody>
      </p:sp>
      <p:pic>
        <p:nvPicPr>
          <p:cNvPr id="70658" name="Picture 2" descr="http://www.astrosurf.com/luxorion/Sciences/snoopy-astronau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1828800"/>
            <a:ext cx="1751426" cy="2754262"/>
          </a:xfrm>
          <a:prstGeom prst="rect">
            <a:avLst/>
          </a:prstGeom>
          <a:noFill/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3949-A1DA-4992-8EB1-6E539BD7A299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1143000"/>
          </a:xfrm>
        </p:spPr>
        <p:txBody>
          <a:bodyPr/>
          <a:lstStyle/>
          <a:p>
            <a:r>
              <a:rPr lang="fr-CA" b="1" dirty="0" smtClean="0"/>
              <a:t>Les combinaisons spatiales</a:t>
            </a:r>
            <a:endParaRPr lang="en-CA" dirty="0"/>
          </a:p>
        </p:txBody>
      </p:sp>
      <p:pic>
        <p:nvPicPr>
          <p:cNvPr id="71682" name="Picture 2" descr="http://www.momes.net/dictionnaire/planete-etoile/combinaison-spatia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5385901" cy="5105400"/>
          </a:xfrm>
          <a:prstGeom prst="rect">
            <a:avLst/>
          </a:prstGeom>
          <a:noFill/>
        </p:spPr>
      </p:pic>
      <p:pic>
        <p:nvPicPr>
          <p:cNvPr id="71684" name="Picture 4" descr="http://www.museum-lyon.org/expo_temporaires/archives_00/dslunes/dilunes/appol01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294176"/>
            <a:ext cx="2895600" cy="5355421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3949-A1DA-4992-8EB1-6E539BD7A299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CA" dirty="0" smtClean="0"/>
              <a:t>Les robots mobiles: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389120"/>
          </a:xfrm>
        </p:spPr>
        <p:txBody>
          <a:bodyPr>
            <a:normAutofit/>
          </a:bodyPr>
          <a:lstStyle/>
          <a:p>
            <a:pPr lvl="0"/>
            <a:r>
              <a:rPr lang="fr-CA" dirty="0" smtClean="0">
                <a:latin typeface="+mj-lt"/>
              </a:rPr>
              <a:t>Sont de petites sondes sophistiqués et mobiles.</a:t>
            </a:r>
          </a:p>
          <a:p>
            <a:pPr lvl="0"/>
            <a:endParaRPr lang="en-CA" sz="800" dirty="0" smtClean="0">
              <a:latin typeface="+mj-lt"/>
            </a:endParaRPr>
          </a:p>
          <a:p>
            <a:pPr lvl="0"/>
            <a:r>
              <a:rPr lang="fr-CA" dirty="0" smtClean="0">
                <a:latin typeface="+mj-lt"/>
              </a:rPr>
              <a:t>Ils sont conçus pour se </a:t>
            </a:r>
            <a:r>
              <a:rPr lang="fr-CA" u="sng" dirty="0" smtClean="0">
                <a:latin typeface="+mj-lt"/>
              </a:rPr>
              <a:t>poser</a:t>
            </a:r>
            <a:r>
              <a:rPr lang="fr-CA" dirty="0" smtClean="0">
                <a:latin typeface="+mj-lt"/>
              </a:rPr>
              <a:t> sur une planète, </a:t>
            </a:r>
            <a:r>
              <a:rPr lang="fr-CA" u="sng" dirty="0" smtClean="0">
                <a:latin typeface="+mj-lt"/>
              </a:rPr>
              <a:t>explorer</a:t>
            </a:r>
            <a:r>
              <a:rPr lang="fr-CA" dirty="0" smtClean="0">
                <a:latin typeface="+mj-lt"/>
              </a:rPr>
              <a:t> et </a:t>
            </a:r>
            <a:r>
              <a:rPr lang="fr-CA" u="sng" dirty="0" smtClean="0">
                <a:latin typeface="+mj-lt"/>
              </a:rPr>
              <a:t>analyser </a:t>
            </a:r>
            <a:r>
              <a:rPr lang="fr-CA" dirty="0" smtClean="0">
                <a:latin typeface="+mj-lt"/>
              </a:rPr>
              <a:t>da surface, puis </a:t>
            </a:r>
            <a:r>
              <a:rPr lang="fr-CA" u="sng" dirty="0" smtClean="0">
                <a:latin typeface="+mj-lt"/>
              </a:rPr>
              <a:t>transmettre</a:t>
            </a:r>
            <a:r>
              <a:rPr lang="fr-CA" dirty="0" smtClean="0">
                <a:latin typeface="+mj-lt"/>
              </a:rPr>
              <a:t> de l’information vers la Terre dans la forme des ondes sonores.</a:t>
            </a:r>
            <a:endParaRPr lang="en-CA" dirty="0" smtClean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3949-A1DA-4992-8EB1-6E539BD7A299}" type="slidenum">
              <a:rPr lang="en-US" smtClean="0"/>
              <a:pPr/>
              <a:t>66</a:t>
            </a:fld>
            <a:endParaRPr lang="en-US"/>
          </a:p>
        </p:txBody>
      </p:sp>
      <p:pic>
        <p:nvPicPr>
          <p:cNvPr id="6" name="Picture 2" descr="http://www.cartoonstock.com/lowres/ndw0049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429000"/>
            <a:ext cx="3810000" cy="29718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" y="3484769"/>
            <a:ext cx="4572000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fr-CA" sz="2600" dirty="0" smtClean="0">
                <a:solidFill>
                  <a:prstClr val="black"/>
                </a:solidFill>
                <a:latin typeface="Calibri"/>
              </a:rPr>
              <a:t>Ils font des expériences en GÉOLOGIE (déterminant les types de roches qui créent la planète), de météorologie et de BIOLOGIE (cherchant pour les signes de la vie).</a:t>
            </a:r>
            <a:endParaRPr lang="en-CA" sz="2600" dirty="0" smtClean="0">
              <a:solidFill>
                <a:prstClr val="black"/>
              </a:solidFill>
              <a:latin typeface="Calibri"/>
            </a:endParaRP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endParaRPr lang="en-CA" sz="26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 </a:t>
            </a:r>
            <a:r>
              <a:rPr lang="en-CA" dirty="0" err="1" smtClean="0"/>
              <a:t>laboratoire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>
                <a:latin typeface="+mj-lt"/>
              </a:rPr>
              <a:t>Page 422</a:t>
            </a:r>
          </a:p>
          <a:p>
            <a:r>
              <a:rPr lang="fr-FR" dirty="0" smtClean="0">
                <a:latin typeface="+mj-lt"/>
              </a:rPr>
              <a:t>Travaille en groupes de deux personnes (ou seul!)</a:t>
            </a:r>
          </a:p>
          <a:p>
            <a:r>
              <a:rPr lang="fr-FR" dirty="0" smtClean="0">
                <a:latin typeface="+mj-lt"/>
              </a:rPr>
              <a:t>Tu as deux périodes pour la travailler en classe – après, c’est le devoir.</a:t>
            </a:r>
          </a:p>
          <a:p>
            <a:pPr>
              <a:buNone/>
            </a:pPr>
            <a:endParaRPr lang="fr-FR" dirty="0" smtClean="0">
              <a:latin typeface="+mj-lt"/>
            </a:endParaRPr>
          </a:p>
          <a:p>
            <a:pPr>
              <a:buNone/>
            </a:pPr>
            <a:r>
              <a:rPr lang="fr-FR" dirty="0" smtClean="0">
                <a:latin typeface="+mj-lt"/>
              </a:rPr>
              <a:t>Les vidéos utiles: </a:t>
            </a:r>
          </a:p>
          <a:p>
            <a:r>
              <a:rPr lang="fr-FR" dirty="0" smtClean="0">
                <a:latin typeface="+mj-lt"/>
              </a:rPr>
              <a:t>http://www.youtube.com/watch?v=H8rHarp1GEE</a:t>
            </a:r>
          </a:p>
          <a:p>
            <a:r>
              <a:rPr lang="fr-FR" dirty="0" smtClean="0">
                <a:latin typeface="+mj-lt"/>
              </a:rPr>
              <a:t>http://www.youtube.com/watch?v=pSTp2KOxlOM&amp;feature=related</a:t>
            </a:r>
          </a:p>
          <a:p>
            <a:r>
              <a:rPr lang="fr-FR" dirty="0" smtClean="0">
                <a:latin typeface="+mj-lt"/>
              </a:rPr>
              <a:t>http://www.youtube.com/watch?v=NtrVwX1ncqk&amp;feature=related</a:t>
            </a:r>
          </a:p>
          <a:p>
            <a:endParaRPr lang="fr-FR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3949-A1DA-4992-8EB1-6E539BD7A299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85648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Core STSE Mars Rover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2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3949-A1DA-4992-8EB1-6E539BD7A299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9874" name="Picture 2" descr="http://www.lyc-briand-gap.ac-aix-marseille.fr/tpe_2002_2003/le%20soleil/images/soleil_struct_in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6794"/>
            <a:ext cx="6477000" cy="6716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 descr="components of sun_N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0"/>
            <a:ext cx="7195994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3949-A1DA-4992-8EB1-6E539BD7A29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CA" b="1" dirty="0" smtClean="0"/>
              <a:t>Autres phénomènes solaires sur la Terre </a:t>
            </a:r>
            <a:r>
              <a:rPr lang="fr-CA" b="1" dirty="0" smtClean="0"/>
              <a:t>: </a:t>
            </a:r>
            <a:r>
              <a:rPr lang="fr-CA" b="1" dirty="0"/>
              <a:t>Les </a:t>
            </a:r>
            <a:r>
              <a:rPr lang="fr-CA" b="1" dirty="0" smtClean="0"/>
              <a:t>aurores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483" y="1434202"/>
            <a:ext cx="8229600" cy="5287273"/>
          </a:xfrm>
        </p:spPr>
        <p:txBody>
          <a:bodyPr>
            <a:normAutofit/>
          </a:bodyPr>
          <a:lstStyle/>
          <a:p>
            <a:pPr lvl="0"/>
            <a:r>
              <a:rPr lang="fr-CA" dirty="0" smtClean="0">
                <a:latin typeface="+mj-lt"/>
              </a:rPr>
              <a:t>Quand </a:t>
            </a:r>
            <a:r>
              <a:rPr lang="fr-CA" dirty="0" smtClean="0">
                <a:latin typeface="+mj-lt"/>
              </a:rPr>
              <a:t>les particules très énergétiques des protubérances solaires passent près de la Terre, elles produisent un effet qu’on appelle le vent solaire.</a:t>
            </a:r>
            <a:endParaRPr lang="en-US" dirty="0" smtClean="0">
              <a:latin typeface="+mj-lt"/>
            </a:endParaRPr>
          </a:p>
          <a:p>
            <a:pPr lvl="0"/>
            <a:r>
              <a:rPr lang="fr-CA" dirty="0" smtClean="0">
                <a:latin typeface="+mj-lt"/>
              </a:rPr>
              <a:t>Certaines de ces particules très énergétiques pénètrent dans l’atmosphère terrestre au pole Nord et au pole Sud. Elles entrent en collision avec les gaz de l’atmosphère. </a:t>
            </a:r>
          </a:p>
          <a:p>
            <a:pPr lvl="0">
              <a:spcBef>
                <a:spcPts val="0"/>
              </a:spcBef>
            </a:pPr>
            <a:r>
              <a:rPr lang="fr-CA" dirty="0" smtClean="0">
                <a:latin typeface="+mj-lt"/>
              </a:rPr>
              <a:t>Cela crée les </a:t>
            </a:r>
            <a:endParaRPr lang="fr-CA" dirty="0" smtClean="0">
              <a:latin typeface="+mj-lt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fr-CA" dirty="0" smtClean="0">
                <a:latin typeface="+mj-lt"/>
              </a:rPr>
              <a:t>phénomènes lumineux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fr-CA" dirty="0" smtClean="0">
                <a:latin typeface="+mj-lt"/>
              </a:rPr>
              <a:t>extraordinaires appelés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fr-CA" dirty="0" smtClean="0">
                <a:latin typeface="+mj-lt"/>
              </a:rPr>
              <a:t>aurores </a:t>
            </a:r>
            <a:r>
              <a:rPr lang="fr-CA" dirty="0" smtClean="0">
                <a:latin typeface="+mj-lt"/>
              </a:rPr>
              <a:t>boréales et </a:t>
            </a:r>
            <a:endParaRPr lang="fr-CA" dirty="0" smtClean="0">
              <a:latin typeface="+mj-lt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fr-CA" dirty="0" smtClean="0">
                <a:latin typeface="+mj-lt"/>
              </a:rPr>
              <a:t>aurores </a:t>
            </a:r>
            <a:r>
              <a:rPr lang="fr-CA" dirty="0" smtClean="0">
                <a:latin typeface="+mj-lt"/>
              </a:rPr>
              <a:t>australes.</a:t>
            </a:r>
            <a:endParaRPr lang="en-US" dirty="0" smtClean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3949-A1DA-4992-8EB1-6E539BD7A299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2" descr="http://www.aurora-service.eu/wp-content/uploads/2013/08/solar_wi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973763"/>
            <a:ext cx="5181600" cy="25651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2927</TotalTime>
  <Words>1560</Words>
  <Application>Microsoft Office PowerPoint</Application>
  <PresentationFormat>On-screen Show (4:3)</PresentationFormat>
  <Paragraphs>375</Paragraphs>
  <Slides>68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7" baseType="lpstr">
      <vt:lpstr>Adobe Garamond Pro Bold</vt:lpstr>
      <vt:lpstr>AGaramond</vt:lpstr>
      <vt:lpstr>Arial</vt:lpstr>
      <vt:lpstr>Calibri</vt:lpstr>
      <vt:lpstr>Comic Sans MS</vt:lpstr>
      <vt:lpstr>Constantia</vt:lpstr>
      <vt:lpstr>Times New Roman</vt:lpstr>
      <vt:lpstr>Wingdings 2</vt:lpstr>
      <vt:lpstr>Flow</vt:lpstr>
      <vt:lpstr>Chapitre 11</vt:lpstr>
      <vt:lpstr>Le Soleil et son influence sur la Terre </vt:lpstr>
      <vt:lpstr>Le Soleil</vt:lpstr>
      <vt:lpstr>Les taches solaires</vt:lpstr>
      <vt:lpstr>Des protubérances solaires</vt:lpstr>
      <vt:lpstr>Éruptions Solaires (Solar Flares)</vt:lpstr>
      <vt:lpstr>PowerPoint Presentation</vt:lpstr>
      <vt:lpstr>PowerPoint Presentation</vt:lpstr>
      <vt:lpstr>Autres phénomènes solaires sur la Terre : Les aurores</vt:lpstr>
      <vt:lpstr>PowerPoint Presentation</vt:lpstr>
      <vt:lpstr>Des vidéos…</vt:lpstr>
      <vt:lpstr>Les caractéristiques des corps célestes du système solaire</vt:lpstr>
      <vt:lpstr>PowerPoint Presentation</vt:lpstr>
      <vt:lpstr>Les planètes: </vt:lpstr>
      <vt:lpstr>Les planètes (2): </vt:lpstr>
      <vt:lpstr>Les planètes (3): </vt:lpstr>
      <vt:lpstr>Planètes telluriques VS Planètes joviennes :</vt:lpstr>
      <vt:lpstr>Planètes telluriques VS Planètes joviennes </vt:lpstr>
      <vt:lpstr>Les planètes naines:</vt:lpstr>
      <vt:lpstr>PowerPoint Presentation</vt:lpstr>
      <vt:lpstr>Pluto</vt:lpstr>
      <vt:lpstr>Pluto</vt:lpstr>
      <vt:lpstr>Question:</vt:lpstr>
      <vt:lpstr>Les lunes :</vt:lpstr>
      <vt:lpstr>Les lunes de Saturne…</vt:lpstr>
      <vt:lpstr>Les astéroïdes :</vt:lpstr>
      <vt:lpstr>Les comètes:</vt:lpstr>
      <vt:lpstr>Le trajet d’une comète autour du Soleil</vt:lpstr>
      <vt:lpstr>La périodicité et les comètes :</vt:lpstr>
      <vt:lpstr>Les météores:</vt:lpstr>
      <vt:lpstr>PowerPoint Presentation</vt:lpstr>
      <vt:lpstr>PowerPoint Presentation</vt:lpstr>
      <vt:lpstr>Quand les météores impactent la Terre :</vt:lpstr>
      <vt:lpstr>Quand les météores impactent la Terre :</vt:lpstr>
      <vt:lpstr>Manicougan Crater Quebec, Canada</vt:lpstr>
      <vt:lpstr>Pingualuit Crater Lake, Canada.</vt:lpstr>
      <vt:lpstr>Des sites d’impact:</vt:lpstr>
      <vt:lpstr>L’exploration d l’espace</vt:lpstr>
      <vt:lpstr>  Des contributions canadiennes à l’exploration spatiale: </vt:lpstr>
      <vt:lpstr>Canadarm 1</vt:lpstr>
      <vt:lpstr>Canadarm 2:</vt:lpstr>
      <vt:lpstr>« Dextre » : le manipulateur à haute dextérité :</vt:lpstr>
      <vt:lpstr>Dextre:</vt:lpstr>
      <vt:lpstr>La Station spatiale internationale :</vt:lpstr>
      <vt:lpstr>Les astronautes canadiens :</vt:lpstr>
      <vt:lpstr>Les astronautes canadiens :</vt:lpstr>
      <vt:lpstr>Notre connaissance et la technologie :</vt:lpstr>
      <vt:lpstr>      Des technologies qui ont avancé notre connaissance de l’univers :</vt:lpstr>
      <vt:lpstr>Des technologies et les sciences:</vt:lpstr>
      <vt:lpstr>Le télescope spatial Hubble :</vt:lpstr>
      <vt:lpstr>Des images pris par l’Hubble:</vt:lpstr>
      <vt:lpstr>PowerPoint Presentation</vt:lpstr>
      <vt:lpstr>Des images pris par l’Hubble:</vt:lpstr>
      <vt:lpstr>L’observatoire à très large spectre VLA (Very Large Array)</vt:lpstr>
      <vt:lpstr>L’observatoire VLA</vt:lpstr>
      <vt:lpstr>Des images pris par le VLA:</vt:lpstr>
      <vt:lpstr>L’observatoire Canada-France-Hawaii :</vt:lpstr>
      <vt:lpstr>Les satellites:</vt:lpstr>
      <vt:lpstr>Les satellites:</vt:lpstr>
      <vt:lpstr>PowerPoint Presentation</vt:lpstr>
      <vt:lpstr>La sonde</vt:lpstr>
      <vt:lpstr>Les fusées</vt:lpstr>
      <vt:lpstr>Les fusées</vt:lpstr>
      <vt:lpstr>Les combinaisons spatiales</vt:lpstr>
      <vt:lpstr>Les combinaisons spatiales</vt:lpstr>
      <vt:lpstr>Les robots mobiles:</vt:lpstr>
      <vt:lpstr>Le laboratoire</vt:lpstr>
      <vt:lpstr>Core STSE Mars Rover</vt:lpstr>
    </vt:vector>
  </TitlesOfParts>
  <Company>Western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11</dc:title>
  <dc:creator>adeyc</dc:creator>
  <cp:lastModifiedBy>Christine Adey</cp:lastModifiedBy>
  <cp:revision>209</cp:revision>
  <cp:lastPrinted>2018-09-25T10:59:13Z</cp:lastPrinted>
  <dcterms:created xsi:type="dcterms:W3CDTF">2011-09-16T15:41:46Z</dcterms:created>
  <dcterms:modified xsi:type="dcterms:W3CDTF">2018-09-25T13:22:57Z</dcterms:modified>
</cp:coreProperties>
</file>