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3" r:id="rId10"/>
    <p:sldId id="264" r:id="rId11"/>
    <p:sldId id="271" r:id="rId12"/>
    <p:sldId id="265" r:id="rId13"/>
    <p:sldId id="266" r:id="rId14"/>
    <p:sldId id="267" r:id="rId15"/>
    <p:sldId id="28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9" r:id="rId24"/>
    <p:sldId id="283" r:id="rId25"/>
    <p:sldId id="284" r:id="rId26"/>
    <p:sldId id="270" r:id="rId27"/>
  </p:sldIdLst>
  <p:sldSz cx="9144000" cy="6858000" type="screen4x3"/>
  <p:notesSz cx="7023100" cy="9309100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0" autoAdjust="0"/>
    <p:restoredTop sz="94660"/>
  </p:normalViewPr>
  <p:slideViewPr>
    <p:cSldViewPr>
      <p:cViewPr varScale="1">
        <p:scale>
          <a:sx n="82" d="100"/>
          <a:sy n="82" d="100"/>
        </p:scale>
        <p:origin x="146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671502-7442-4C8B-85FA-D6041FCAF25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7C3FE1-6E35-4007-BD05-17F7EAB8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614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B5466-57D4-45A5-8448-555364F721D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8584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CEDD-2EF3-4DEF-B0AC-E2379EA3820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4914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CEDD-2EF3-4DEF-B0AC-E2379EA3820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2488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CEDD-2EF3-4DEF-B0AC-E2379EA3820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339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CEDD-2EF3-4DEF-B0AC-E2379EA3820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63057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CEDD-2EF3-4DEF-B0AC-E2379EA3820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61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CEDD-2EF3-4DEF-B0AC-E2379EA3820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7297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79E1A-B3E1-45B9-9CC6-68EA4D424904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2963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C4F5-C42A-4454-8D1C-B0FECC2B57C9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5562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D4A81-13A3-496F-881A-060C11303F3A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2570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AAAF-5D04-4BEC-A906-5CE178952FD4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5336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CEDD-2EF3-4DEF-B0AC-E2379EA3820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9056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94ED-0AF3-46E2-BD1F-8D0D15D41B11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1430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1C6CE-CC9E-4AD9-A017-072824817C7F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246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9F2DC-7056-4FDC-B77F-018DDE93B3D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379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E9A72-194D-41C9-8562-981C162B69C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2969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CEDD-2EF3-4DEF-B0AC-E2379EA3820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7965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DB47B16-63E9-463A-8E3A-93FCBB91E0EC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5804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elegram.com/Family/2008-05-10/article-1454118/Portnoys-supporters-still-working-to-bring-family-back-to-Canada/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ic.gc.ca/english/refugees/welcome/map.as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heglobeandmail.com/news/national/time-to-lead/canadian-immigrants-share-their-personal-stories/article4178860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AsyrYtQQ0" TargetMode="External"/><Relationship Id="rId2" Type="http://schemas.openxmlformats.org/officeDocument/2006/relationships/hyperlink" Target="https://www.youtube.com/channel/UC50bi5fNoYQk11lWhfi3l4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bc.ca/news/canada/bilingualism-growing-but-not-in-french-and-english-1.117646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/>
          <a:lstStyle/>
          <a:p>
            <a:pPr algn="ctr" defTabSz="914400" eaLnBrk="1"/>
            <a:r>
              <a:rPr lang="en-US" sz="44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Identité Canadienne</a:t>
            </a:r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1187450" y="3787775"/>
            <a:ext cx="6400800" cy="1752600"/>
          </a:xfrm>
        </p:spPr>
        <p:txBody>
          <a:bodyPr lIns="0" tIns="0" rIns="0" bIns="0"/>
          <a:lstStyle/>
          <a:p>
            <a:pPr algn="ctr" defTabSz="914400" eaLnBrk="1">
              <a:spcBef>
                <a:spcPts val="700"/>
              </a:spcBef>
            </a:pPr>
            <a:r>
              <a:rPr lang="en-US" sz="3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Immigration</a:t>
            </a:r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874713" y="609600"/>
            <a:ext cx="7704137" cy="4349750"/>
          </a:xfrm>
          <a:custGeom>
            <a:avLst/>
            <a:gdLst>
              <a:gd name="T0" fmla="*/ 3852069 w 21600"/>
              <a:gd name="T1" fmla="*/ 2174875 h 21600"/>
              <a:gd name="T2" fmla="*/ 3852069 w 21600"/>
              <a:gd name="T3" fmla="*/ 2174875 h 21600"/>
              <a:gd name="T4" fmla="*/ 3852069 w 21600"/>
              <a:gd name="T5" fmla="*/ 2174875 h 21600"/>
              <a:gd name="T6" fmla="*/ 3852069 w 21600"/>
              <a:gd name="T7" fmla="*/ 21748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45719" tIns="45719" rIns="45719" bIns="45719"/>
          <a:lstStyle/>
          <a:p>
            <a:r>
              <a:rPr lang="en-US" sz="2400" dirty="0">
                <a:solidFill>
                  <a:srgbClr val="F5F5F5"/>
                </a:solidFill>
              </a:rPr>
              <a:t>De </a:t>
            </a:r>
            <a:r>
              <a:rPr lang="en-US" sz="2400" dirty="0" err="1">
                <a:solidFill>
                  <a:srgbClr val="F5F5F5"/>
                </a:solidFill>
              </a:rPr>
              <a:t>nos</a:t>
            </a:r>
            <a:r>
              <a:rPr lang="en-US" sz="2400" dirty="0">
                <a:solidFill>
                  <a:srgbClr val="F5F5F5"/>
                </a:solidFill>
              </a:rPr>
              <a:t> </a:t>
            </a:r>
            <a:r>
              <a:rPr lang="en-US" sz="2400" dirty="0" err="1">
                <a:solidFill>
                  <a:srgbClr val="F5F5F5"/>
                </a:solidFill>
              </a:rPr>
              <a:t>jours</a:t>
            </a:r>
            <a:r>
              <a:rPr lang="en-US" sz="2400" dirty="0">
                <a:solidFill>
                  <a:srgbClr val="F5F5F5"/>
                </a:solidFill>
              </a:rPr>
              <a:t>, le Canada </a:t>
            </a:r>
            <a:r>
              <a:rPr lang="en-US" sz="2400" dirty="0" err="1">
                <a:solidFill>
                  <a:srgbClr val="F5F5F5"/>
                </a:solidFill>
              </a:rPr>
              <a:t>est</a:t>
            </a:r>
            <a:r>
              <a:rPr lang="en-US" sz="2400" dirty="0">
                <a:solidFill>
                  <a:srgbClr val="F5F5F5"/>
                </a:solidFill>
              </a:rPr>
              <a:t> un pays </a:t>
            </a:r>
            <a:r>
              <a:rPr lang="en-US" sz="2400" dirty="0" err="1">
                <a:solidFill>
                  <a:srgbClr val="F5F5F5"/>
                </a:solidFill>
              </a:rPr>
              <a:t>multiculturelle</a:t>
            </a:r>
            <a:r>
              <a:rPr lang="en-US" sz="2400" dirty="0">
                <a:solidFill>
                  <a:srgbClr val="F5F5F5"/>
                </a:solidFill>
              </a:rPr>
              <a:t>, </a:t>
            </a:r>
            <a:r>
              <a:rPr lang="en-US" sz="2400" dirty="0" err="1">
                <a:solidFill>
                  <a:srgbClr val="F5F5F5"/>
                </a:solidFill>
              </a:rPr>
              <a:t>mais</a:t>
            </a:r>
            <a:r>
              <a:rPr lang="en-US" sz="2400" dirty="0">
                <a:solidFill>
                  <a:srgbClr val="F5F5F5"/>
                </a:solidFill>
              </a:rPr>
              <a:t> </a:t>
            </a:r>
            <a:r>
              <a:rPr lang="en-US" sz="2400" dirty="0" err="1">
                <a:solidFill>
                  <a:srgbClr val="F5F5F5"/>
                </a:solidFill>
              </a:rPr>
              <a:t>dans</a:t>
            </a:r>
            <a:r>
              <a:rPr lang="en-US" sz="2400" dirty="0">
                <a:solidFill>
                  <a:srgbClr val="F5F5F5"/>
                </a:solidFill>
              </a:rPr>
              <a:t> le passé </a:t>
            </a:r>
            <a:r>
              <a:rPr lang="en-US" sz="2400" dirty="0" err="1">
                <a:solidFill>
                  <a:srgbClr val="F5F5F5"/>
                </a:solidFill>
              </a:rPr>
              <a:t>il</a:t>
            </a:r>
            <a:r>
              <a:rPr lang="en-US" sz="2400" dirty="0">
                <a:solidFill>
                  <a:srgbClr val="F5F5F5"/>
                </a:solidFill>
              </a:rPr>
              <a:t> </a:t>
            </a:r>
            <a:r>
              <a:rPr lang="en-US" sz="2400" dirty="0" err="1">
                <a:solidFill>
                  <a:srgbClr val="F5F5F5"/>
                </a:solidFill>
              </a:rPr>
              <a:t>était</a:t>
            </a:r>
            <a:r>
              <a:rPr lang="en-US" sz="2400" dirty="0">
                <a:solidFill>
                  <a:srgbClr val="FFFFFF"/>
                </a:solidFill>
              </a:rPr>
              <a:t> plus </a:t>
            </a:r>
            <a:r>
              <a:rPr lang="en-US" sz="2400" u="sng" dirty="0" err="1">
                <a:solidFill>
                  <a:srgbClr val="FFFFFF"/>
                </a:solidFill>
              </a:rPr>
              <a:t>ethnocentrique</a:t>
            </a:r>
            <a:r>
              <a:rPr lang="en-US" sz="2400" dirty="0">
                <a:solidFill>
                  <a:srgbClr val="FFFFFF"/>
                </a:solidFill>
              </a:rPr>
              <a:t>! 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canadiens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typiques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pensaient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qu'ils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étaient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supérieurs</a:t>
            </a:r>
            <a:r>
              <a:rPr lang="en-US" sz="2400" dirty="0">
                <a:solidFill>
                  <a:srgbClr val="FFFFFF"/>
                </a:solidFill>
              </a:rPr>
              <a:t> et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respectaient</a:t>
            </a:r>
            <a:r>
              <a:rPr lang="en-US" sz="2400" dirty="0">
                <a:solidFill>
                  <a:srgbClr val="FFFFFF"/>
                </a:solidFill>
              </a:rPr>
              <a:t> pas les cultures </a:t>
            </a:r>
            <a:r>
              <a:rPr lang="en-US" sz="2400" dirty="0" err="1">
                <a:solidFill>
                  <a:srgbClr val="FFFFFF"/>
                </a:solidFill>
              </a:rPr>
              <a:t>différentes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i="1" dirty="0" err="1">
                <a:solidFill>
                  <a:srgbClr val="FFFFFF"/>
                </a:solidFill>
              </a:rPr>
              <a:t>Exemple</a:t>
            </a:r>
            <a:r>
              <a:rPr lang="en-US" sz="2400" dirty="0">
                <a:solidFill>
                  <a:srgbClr val="FFFFFF"/>
                </a:solidFill>
              </a:rPr>
              <a:t>: Le Canada </a:t>
            </a:r>
            <a:r>
              <a:rPr lang="en-US" sz="2400" dirty="0" err="1">
                <a:solidFill>
                  <a:srgbClr val="FFFFFF"/>
                </a:solidFill>
              </a:rPr>
              <a:t>n’a</a:t>
            </a:r>
            <a:r>
              <a:rPr lang="en-US" sz="2400" dirty="0">
                <a:solidFill>
                  <a:srgbClr val="FFFFFF"/>
                </a:solidFill>
              </a:rPr>
              <a:t> pas </a:t>
            </a:r>
            <a:r>
              <a:rPr lang="en-US" sz="2400" dirty="0" err="1">
                <a:solidFill>
                  <a:srgbClr val="FFFFFF"/>
                </a:solidFill>
              </a:rPr>
              <a:t>accepté</a:t>
            </a:r>
            <a:r>
              <a:rPr lang="en-US" sz="2400" dirty="0">
                <a:solidFill>
                  <a:srgbClr val="FFFFFF"/>
                </a:solidFill>
              </a:rPr>
              <a:t> les </a:t>
            </a:r>
            <a:r>
              <a:rPr lang="en-US" sz="2400" dirty="0" err="1">
                <a:solidFill>
                  <a:srgbClr val="FFFFFF"/>
                </a:solidFill>
              </a:rPr>
              <a:t>réfugiés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juifs</a:t>
            </a:r>
            <a:r>
              <a:rPr lang="en-US" sz="2400" dirty="0">
                <a:solidFill>
                  <a:srgbClr val="FFFFFF"/>
                </a:solidFill>
              </a:rPr>
              <a:t> qui </a:t>
            </a:r>
            <a:r>
              <a:rPr lang="en-US" sz="2400" dirty="0" err="1">
                <a:solidFill>
                  <a:srgbClr val="FFFFFF"/>
                </a:solidFill>
              </a:rPr>
              <a:t>fuyaient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l’Allemagne</a:t>
            </a:r>
            <a:r>
              <a:rPr lang="en-US" sz="2400" dirty="0">
                <a:solidFill>
                  <a:srgbClr val="FFFFFF"/>
                </a:solidFill>
              </a:rPr>
              <a:t> pendant les </a:t>
            </a:r>
            <a:r>
              <a:rPr lang="en-US" sz="2400" dirty="0" err="1">
                <a:solidFill>
                  <a:srgbClr val="FFFFFF"/>
                </a:solidFill>
              </a:rPr>
              <a:t>années</a:t>
            </a:r>
            <a:r>
              <a:rPr lang="en-US" sz="2400" dirty="0">
                <a:solidFill>
                  <a:srgbClr val="FFFFFF"/>
                </a:solidFill>
              </a:rPr>
              <a:t> 1930. 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4339" name="Picture 2" descr="IMG_01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087" y="4050512"/>
            <a:ext cx="3744913" cy="25169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L’ethnocentrique</a:t>
            </a:r>
            <a:endParaRPr lang="fr-CA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458200" cy="738188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Lis pages 64-65. Define </a:t>
            </a:r>
            <a:r>
              <a:rPr lang="en-US" sz="2000" dirty="0" err="1">
                <a:solidFill>
                  <a:schemeClr val="bg1"/>
                </a:solidFill>
              </a:rPr>
              <a:t>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ethnocentrique</a:t>
            </a:r>
            <a:r>
              <a:rPr lang="en-US" sz="2000" dirty="0">
                <a:solidFill>
                  <a:schemeClr val="bg1"/>
                </a:solidFill>
              </a:rPr>
              <a:t> et  </a:t>
            </a:r>
            <a:r>
              <a:rPr lang="en-US" sz="2000" dirty="0" err="1">
                <a:solidFill>
                  <a:schemeClr val="bg1"/>
                </a:solidFill>
              </a:rPr>
              <a:t>fournie</a:t>
            </a:r>
            <a:r>
              <a:rPr lang="en-US" sz="2000" dirty="0">
                <a:solidFill>
                  <a:schemeClr val="bg1"/>
                </a:solidFill>
              </a:rPr>
              <a:t> des </a:t>
            </a:r>
            <a:r>
              <a:rPr lang="en-US" sz="2000" dirty="0" err="1">
                <a:solidFill>
                  <a:schemeClr val="bg1"/>
                </a:solidFill>
              </a:rPr>
              <a:t>exemples</a:t>
            </a:r>
            <a:r>
              <a:rPr lang="en-US" sz="2000" dirty="0">
                <a:solidFill>
                  <a:schemeClr val="bg1"/>
                </a:solidFill>
              </a:rPr>
              <a:t> du prejudge et de la discrimination au Canada. </a:t>
            </a:r>
            <a:endParaRPr lang="fr-CA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4484">
            <a:off x="5208722" y="2701034"/>
            <a:ext cx="2895600" cy="286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3418">
            <a:off x="861132" y="2861637"/>
            <a:ext cx="2844800" cy="28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4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/>
          <a:lstStyle/>
          <a:p>
            <a:pPr algn="ctr" defTabSz="914400" eaLnBrk="1"/>
            <a:r>
              <a:rPr lang="en-US" sz="44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 comparison</a:t>
            </a:r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96963"/>
            <a:ext cx="4040188" cy="639762"/>
          </a:xfrm>
        </p:spPr>
        <p:txBody>
          <a:bodyPr lIns="0" tIns="0" rIns="0" bIns="0"/>
          <a:lstStyle/>
          <a:p>
            <a:pPr defTabSz="914400" eaLnBrk="1">
              <a:spcBef>
                <a:spcPts val="500"/>
              </a:spcBef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Avant 1945</a:t>
            </a:r>
            <a:endParaRPr lang="en-US" dirty="0"/>
          </a:p>
        </p:txBody>
      </p:sp>
      <p:sp>
        <p:nvSpPr>
          <p:cNvPr id="15364" name="AutoShape 3"/>
          <p:cNvSpPr>
            <a:spLocks/>
          </p:cNvSpPr>
          <p:nvPr/>
        </p:nvSpPr>
        <p:spPr bwMode="auto">
          <a:xfrm>
            <a:off x="457200" y="1736725"/>
            <a:ext cx="4040188" cy="3429000"/>
          </a:xfrm>
          <a:custGeom>
            <a:avLst/>
            <a:gdLst>
              <a:gd name="T0" fmla="*/ 2020094 w 21600"/>
              <a:gd name="T1" fmla="*/ 1714500 h 21600"/>
              <a:gd name="T2" fmla="*/ 2020094 w 21600"/>
              <a:gd name="T3" fmla="*/ 1714500 h 21600"/>
              <a:gd name="T4" fmla="*/ 2020094 w 21600"/>
              <a:gd name="T5" fmla="*/ 1714500 h 21600"/>
              <a:gd name="T6" fmla="*/ 2020094 w 21600"/>
              <a:gd name="T7" fmla="*/ 1714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45719" tIns="45719" rIns="45719" bIns="45719"/>
          <a:lstStyle/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Apr</a:t>
            </a:r>
            <a:r>
              <a:rPr lang="en-US" sz="2200" dirty="0">
                <a:solidFill>
                  <a:srgbClr val="FFFFFF"/>
                </a:solidFill>
                <a:cs typeface="Arial" panose="020B0604020202020204" pitchFamily="34" charset="0"/>
              </a:rPr>
              <a:t>è</a:t>
            </a:r>
            <a:r>
              <a:rPr lang="en-US" sz="2200" dirty="0">
                <a:solidFill>
                  <a:srgbClr val="FFFFFF"/>
                </a:solidFill>
              </a:rPr>
              <a:t>s la </a:t>
            </a:r>
            <a:r>
              <a:rPr lang="en-US" sz="2200" dirty="0" err="1">
                <a:solidFill>
                  <a:srgbClr val="FFFFFF"/>
                </a:solidFill>
              </a:rPr>
              <a:t>confédération</a:t>
            </a:r>
            <a:r>
              <a:rPr lang="en-US" sz="2200" dirty="0">
                <a:solidFill>
                  <a:srgbClr val="FFFFFF"/>
                </a:solidFill>
              </a:rPr>
              <a:t> et </a:t>
            </a:r>
            <a:r>
              <a:rPr lang="en-US" sz="2200" dirty="0" err="1">
                <a:solidFill>
                  <a:srgbClr val="FFFFFF"/>
                </a:solidFill>
              </a:rPr>
              <a:t>avant</a:t>
            </a:r>
            <a:r>
              <a:rPr lang="en-US" sz="2200" dirty="0">
                <a:solidFill>
                  <a:srgbClr val="FFFFFF"/>
                </a:solidFill>
              </a:rPr>
              <a:t> WW1: Le </a:t>
            </a:r>
            <a:r>
              <a:rPr lang="en-US" sz="2200" dirty="0" err="1">
                <a:solidFill>
                  <a:srgbClr val="FFFFFF"/>
                </a:solidFill>
              </a:rPr>
              <a:t>gouvernement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encouragé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l'immigration</a:t>
            </a:r>
            <a:r>
              <a:rPr lang="en-US" sz="2200" dirty="0">
                <a:solidFill>
                  <a:srgbClr val="FFFFFF"/>
                </a:solidFill>
              </a:rPr>
              <a:t> (pour les </a:t>
            </a:r>
            <a:r>
              <a:rPr lang="en-US" sz="2200" dirty="0" err="1">
                <a:solidFill>
                  <a:srgbClr val="FFFFFF"/>
                </a:solidFill>
              </a:rPr>
              <a:t>fermiers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européens</a:t>
            </a:r>
            <a:r>
              <a:rPr lang="en-US" sz="2200" dirty="0">
                <a:solidFill>
                  <a:srgbClr val="FFFFFF"/>
                </a:solidFill>
              </a:rPr>
              <a:t>). Il a fait la </a:t>
            </a:r>
            <a:r>
              <a:rPr lang="en-US" sz="2200" dirty="0" err="1">
                <a:solidFill>
                  <a:srgbClr val="FFFFFF"/>
                </a:solidFill>
              </a:rPr>
              <a:t>publicité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les pays </a:t>
            </a:r>
            <a:r>
              <a:rPr lang="en-US" sz="2200" dirty="0" err="1">
                <a:solidFill>
                  <a:srgbClr val="FFFFFF"/>
                </a:solidFill>
              </a:rPr>
              <a:t>d’Europe</a:t>
            </a:r>
            <a:r>
              <a:rPr lang="en-US" sz="2200" dirty="0">
                <a:solidFill>
                  <a:srgbClr val="FFFFFF"/>
                </a:solidFill>
              </a:rPr>
              <a:t> et de </a:t>
            </a:r>
            <a:r>
              <a:rPr lang="en-US" sz="2200" dirty="0" err="1">
                <a:solidFill>
                  <a:srgbClr val="FFFFFF"/>
                </a:solidFill>
              </a:rPr>
              <a:t>l’Est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  <a:endParaRPr lang="en-US" sz="2200" dirty="0"/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La </a:t>
            </a:r>
            <a:r>
              <a:rPr lang="en-US" sz="2200" dirty="0" err="1">
                <a:solidFill>
                  <a:srgbClr val="FFFFFF"/>
                </a:solidFill>
              </a:rPr>
              <a:t>plupart</a:t>
            </a:r>
            <a:r>
              <a:rPr lang="en-US" sz="2200" dirty="0">
                <a:solidFill>
                  <a:srgbClr val="FFFFFF"/>
                </a:solidFill>
              </a:rPr>
              <a:t> des immigrants </a:t>
            </a:r>
            <a:r>
              <a:rPr lang="en-US" sz="2200" dirty="0" err="1">
                <a:solidFill>
                  <a:srgbClr val="FFFFFF"/>
                </a:solidFill>
              </a:rPr>
              <a:t>sont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allés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travailler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les industries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forte </a:t>
            </a:r>
            <a:r>
              <a:rPr lang="en-US" sz="2200" dirty="0" err="1">
                <a:solidFill>
                  <a:srgbClr val="FFFFFF"/>
                </a:solidFill>
              </a:rPr>
              <a:t>croissance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  <a:endParaRPr lang="en-US" sz="2200" dirty="0"/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1930’s: </a:t>
            </a:r>
            <a:r>
              <a:rPr lang="en-US" sz="2200" dirty="0" err="1">
                <a:solidFill>
                  <a:srgbClr val="FFFFFF"/>
                </a:solidFill>
              </a:rPr>
              <a:t>décourage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d’immigration</a:t>
            </a:r>
            <a:r>
              <a:rPr lang="en-US" sz="2200" dirty="0">
                <a:solidFill>
                  <a:srgbClr val="FFFFFF"/>
                </a:solidFill>
              </a:rPr>
              <a:t> à cause de </a:t>
            </a:r>
            <a:r>
              <a:rPr lang="en-US" sz="2200" dirty="0" err="1">
                <a:solidFill>
                  <a:srgbClr val="FFFFFF"/>
                </a:solidFill>
              </a:rPr>
              <a:t>l’économie</a:t>
            </a:r>
            <a:r>
              <a:rPr lang="en-US" sz="2200" dirty="0"/>
              <a:t>. </a:t>
            </a:r>
          </a:p>
        </p:txBody>
      </p:sp>
      <p:sp>
        <p:nvSpPr>
          <p:cNvPr id="15365" name="AutoShape 4"/>
          <p:cNvSpPr>
            <a:spLocks/>
          </p:cNvSpPr>
          <p:nvPr/>
        </p:nvSpPr>
        <p:spPr bwMode="auto">
          <a:xfrm>
            <a:off x="4718843" y="1197769"/>
            <a:ext cx="4041775" cy="438150"/>
          </a:xfrm>
          <a:custGeom>
            <a:avLst/>
            <a:gdLst>
              <a:gd name="T0" fmla="*/ 2020888 w 21600"/>
              <a:gd name="T1" fmla="*/ 219075 h 21600"/>
              <a:gd name="T2" fmla="*/ 2020888 w 21600"/>
              <a:gd name="T3" fmla="*/ 219075 h 21600"/>
              <a:gd name="T4" fmla="*/ 2020888 w 21600"/>
              <a:gd name="T5" fmla="*/ 219075 h 21600"/>
              <a:gd name="T6" fmla="*/ 2020888 w 21600"/>
              <a:gd name="T7" fmla="*/ 2190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500"/>
              </a:spcBef>
            </a:pPr>
            <a:r>
              <a:rPr lang="en-US" sz="2400" b="1" dirty="0">
                <a:solidFill>
                  <a:srgbClr val="FFFFFF"/>
                </a:solidFill>
              </a:rPr>
              <a:t>Après 1945</a:t>
            </a:r>
            <a:endParaRPr lang="en-US" dirty="0"/>
          </a:p>
        </p:txBody>
      </p:sp>
      <p:sp>
        <p:nvSpPr>
          <p:cNvPr id="15366" name="AutoShape 5"/>
          <p:cNvSpPr>
            <a:spLocks/>
          </p:cNvSpPr>
          <p:nvPr/>
        </p:nvSpPr>
        <p:spPr bwMode="auto">
          <a:xfrm>
            <a:off x="4645025" y="1736725"/>
            <a:ext cx="4041775" cy="2289175"/>
          </a:xfrm>
          <a:custGeom>
            <a:avLst/>
            <a:gdLst>
              <a:gd name="T0" fmla="*/ 2020888 w 21600"/>
              <a:gd name="T1" fmla="*/ 1144588 h 21600"/>
              <a:gd name="T2" fmla="*/ 2020888 w 21600"/>
              <a:gd name="T3" fmla="*/ 1144588 h 21600"/>
              <a:gd name="T4" fmla="*/ 2020888 w 21600"/>
              <a:gd name="T5" fmla="*/ 1144588 h 21600"/>
              <a:gd name="T6" fmla="*/ 2020888 w 21600"/>
              <a:gd name="T7" fmla="*/ 11445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45719" tIns="45719" rIns="45719" bIns="45719"/>
          <a:lstStyle/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Des </a:t>
            </a:r>
            <a:r>
              <a:rPr lang="en-US" sz="2400" dirty="0" err="1">
                <a:solidFill>
                  <a:srgbClr val="FFFFFF"/>
                </a:solidFill>
              </a:rPr>
              <a:t>changements</a:t>
            </a:r>
            <a:r>
              <a:rPr lang="en-US" sz="2400" dirty="0">
                <a:solidFill>
                  <a:srgbClr val="FFFFFF"/>
                </a:solidFill>
              </a:rPr>
              <a:t>! </a:t>
            </a:r>
            <a:endParaRPr lang="en-US" sz="2400" dirty="0"/>
          </a:p>
          <a:p>
            <a:pPr marL="342900" indent="-342900">
              <a:spcBef>
                <a:spcPts val="5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La guerre a </a:t>
            </a:r>
            <a:r>
              <a:rPr lang="en-US" sz="2400" dirty="0" err="1">
                <a:solidFill>
                  <a:srgbClr val="FFFFFF"/>
                </a:solidFill>
              </a:rPr>
              <a:t>rendu</a:t>
            </a:r>
            <a:r>
              <a:rPr lang="en-US" sz="2400" dirty="0">
                <a:solidFill>
                  <a:srgbClr val="FFFFFF"/>
                </a:solidFill>
              </a:rPr>
              <a:t> les  </a:t>
            </a:r>
            <a:r>
              <a:rPr lang="en-US" sz="2400" dirty="0" err="1">
                <a:solidFill>
                  <a:srgbClr val="FFFFFF"/>
                </a:solidFill>
              </a:rPr>
              <a:t>Canadiens</a:t>
            </a:r>
            <a:r>
              <a:rPr lang="en-US" sz="2400" dirty="0">
                <a:solidFill>
                  <a:srgbClr val="FFFFFF"/>
                </a:solidFill>
              </a:rPr>
              <a:t> plus </a:t>
            </a:r>
            <a:r>
              <a:rPr lang="en-US" sz="2400" dirty="0" err="1">
                <a:solidFill>
                  <a:srgbClr val="FFFFFF"/>
                </a:solidFill>
              </a:rPr>
              <a:t>sensibles</a:t>
            </a:r>
            <a:r>
              <a:rPr lang="en-US" sz="2400" dirty="0">
                <a:solidFill>
                  <a:srgbClr val="FFFFFF"/>
                </a:solidFill>
              </a:rPr>
              <a:t> aux </a:t>
            </a:r>
            <a:r>
              <a:rPr lang="en-US" sz="2400" dirty="0" err="1">
                <a:solidFill>
                  <a:srgbClr val="FFFFFF"/>
                </a:solidFill>
              </a:rPr>
              <a:t>souffrances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endurées</a:t>
            </a:r>
            <a:r>
              <a:rPr lang="en-US" sz="2400" dirty="0">
                <a:solidFill>
                  <a:srgbClr val="FFFFFF"/>
                </a:solidFill>
              </a:rPr>
              <a:t> par les </a:t>
            </a:r>
            <a:r>
              <a:rPr lang="en-US" sz="2400" dirty="0" err="1">
                <a:solidFill>
                  <a:srgbClr val="FFFFFF"/>
                </a:solidFill>
              </a:rPr>
              <a:t>personnes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directement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touchées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/>
          <a:lstStyle/>
          <a:p>
            <a:pPr algn="ctr" defTabSz="914400" eaLnBrk="1"/>
            <a:r>
              <a:rPr lang="en-US" sz="44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Au présent!</a:t>
            </a:r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527550"/>
          </a:xfrm>
        </p:spPr>
        <p:txBody>
          <a:bodyPr lIns="0" tIns="0" rIns="0" bIns="0"/>
          <a:lstStyle/>
          <a:p>
            <a:pPr marL="342900" indent="-342900" defTabSz="914400" eaLnBrk="1">
              <a:spcBef>
                <a:spcPts val="700"/>
              </a:spcBef>
              <a:buClr>
                <a:srgbClr val="FFFFFF"/>
              </a:buClr>
              <a:buFontTx/>
              <a:buChar char="•"/>
            </a:pPr>
            <a:r>
              <a:rPr lang="en-US" sz="3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Le Canada a rejeté toute discrimination fondé sur la race, la religion, ou la couleur.</a:t>
            </a:r>
          </a:p>
          <a:p>
            <a:pPr marL="342900" indent="-342900" defTabSz="914400" eaLnBrk="1">
              <a:spcBef>
                <a:spcPts val="700"/>
              </a:spcBef>
              <a:buClr>
                <a:srgbClr val="FFFFFF"/>
              </a:buClr>
              <a:buFontTx/>
              <a:buChar char="•"/>
            </a:pPr>
            <a:r>
              <a:rPr lang="en-US" sz="3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 catégories d’immigrants (p. 67) </a:t>
            </a:r>
            <a:endParaRPr lang="en-US"/>
          </a:p>
        </p:txBody>
      </p:sp>
      <p:pic>
        <p:nvPicPr>
          <p:cNvPr id="16388" name="Picture 3" descr="IMG_01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063" y="3324225"/>
            <a:ext cx="4352925" cy="29067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>
            <a:normAutofit fontScale="90000"/>
          </a:bodyPr>
          <a:lstStyle/>
          <a:p>
            <a:pPr algn="ctr" defTabSz="914400" eaLnBrk="1"/>
            <a:r>
              <a:rPr lang="en-US" sz="4400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Politique d’immigration actuelle</a:t>
            </a:r>
            <a:endParaRPr lang="en-US"/>
          </a:p>
        </p:txBody>
      </p:sp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457200" y="1597025"/>
          <a:ext cx="8229600" cy="366236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Catégorie des immigrants accueillis pour les motifs humanitaires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9" marR="45719" marT="45719" marB="4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Une personne qui fuit un grand danger personnel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9" marR="45719" marT="45719" marB="4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Catégorie de la famille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9" marR="45719" marT="45719" marB="4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Une personne parrainée par un parent proche vivant au Canada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9" marR="45719" marT="45719" marB="4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Catégorie des immigrants indépendants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9" marR="45719" marT="45719" marB="4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Une personne évaluée selon un système des points pour déterminer si son immigration au Canada sera avantageuse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9" marR="45719" marT="45719" marB="457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79512"/>
          </a:xfrm>
        </p:spPr>
        <p:txBody>
          <a:bodyPr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images… 1000 mots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71923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efu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9" y="781051"/>
            <a:ext cx="82542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8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efu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" y="685800"/>
            <a:ext cx="81724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2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fu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797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7438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5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>
            <a:normAutofit fontScale="90000"/>
          </a:bodyPr>
          <a:lstStyle/>
          <a:p>
            <a:pPr algn="ctr" defTabSz="868363" eaLnBrk="1"/>
            <a:r>
              <a:rPr lang="en-US" sz="4100">
                <a:solidFill>
                  <a:srgbClr val="D9D9D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Les Premières nations et les Inuits</a:t>
            </a:r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8229600" cy="4527550"/>
          </a:xfrm>
        </p:spPr>
        <p:txBody>
          <a:bodyPr lIns="0" tIns="0" rIns="0" bIns="0"/>
          <a:lstStyle/>
          <a:p>
            <a:pPr marL="342900" indent="-342900" defTabSz="914400" eaLnBrk="1">
              <a:spcBef>
                <a:spcPts val="700"/>
              </a:spcBef>
              <a:buClr>
                <a:srgbClr val="F2F2F2"/>
              </a:buClr>
              <a:buFontTx/>
              <a:buChar char="•"/>
            </a:pPr>
            <a:r>
              <a:rPr lang="en-US" sz="3200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Il y a beaucoup de théories qui essaient d’expliquer l’origine des premiers habitants au Canada. </a:t>
            </a:r>
          </a:p>
          <a:p>
            <a:pPr marL="342900" indent="-342900" defTabSz="914400" eaLnBrk="1">
              <a:spcBef>
                <a:spcPts val="700"/>
              </a:spcBef>
              <a:buClr>
                <a:srgbClr val="F2F2F2"/>
              </a:buClr>
              <a:buFontTx/>
              <a:buChar char="•"/>
            </a:pPr>
            <a:endParaRPr lang="en-US" sz="3200">
              <a:solidFill>
                <a:srgbClr val="F2F2F2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defTabSz="914400" eaLnBrk="1">
              <a:spcBef>
                <a:spcPts val="700"/>
              </a:spcBef>
              <a:buClr>
                <a:srgbClr val="F2F2F2"/>
              </a:buClr>
              <a:buFontTx/>
              <a:buChar char="•"/>
            </a:pPr>
            <a:r>
              <a:rPr lang="en-US" sz="3200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Selon un théorie reconnue, la migration des premiers humains en Amérique était environ 13 500 à 50 000 ans dans le passé...</a:t>
            </a:r>
            <a:endParaRPr 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efugees helped by canad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1606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8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efugees helped by canad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4532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9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age result for refugees helped by canadians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5560"/>
          <a:stretch>
            <a:fillRect/>
          </a:stretch>
        </p:blipFill>
        <p:spPr bwMode="auto">
          <a:xfrm>
            <a:off x="2438400" y="6858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41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Alexi Portno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913" y="403225"/>
            <a:ext cx="4337050" cy="53292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9459" name="AutoShape 2"/>
          <p:cNvSpPr>
            <a:spLocks/>
          </p:cNvSpPr>
          <p:nvPr/>
        </p:nvSpPr>
        <p:spPr bwMode="auto">
          <a:xfrm>
            <a:off x="609600" y="5760923"/>
            <a:ext cx="7978775" cy="350838"/>
          </a:xfrm>
          <a:custGeom>
            <a:avLst/>
            <a:gdLst>
              <a:gd name="T0" fmla="*/ 1538288 w 21600"/>
              <a:gd name="T1" fmla="*/ 175419 h 21600"/>
              <a:gd name="T2" fmla="*/ 1538288 w 21600"/>
              <a:gd name="T3" fmla="*/ 175419 h 21600"/>
              <a:gd name="T4" fmla="*/ 1538288 w 21600"/>
              <a:gd name="T5" fmla="*/ 175419 h 21600"/>
              <a:gd name="T6" fmla="*/ 1538288 w 21600"/>
              <a:gd name="T7" fmla="*/ 1754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45719" tIns="45719" rIns="45719" bIns="45719"/>
          <a:lstStyle/>
          <a:p>
            <a:pPr algn="ctr"/>
            <a:r>
              <a:rPr lang="en-US" dirty="0">
                <a:solidFill>
                  <a:srgbClr val="F2F2F2"/>
                </a:solidFill>
              </a:rPr>
              <a:t>Alexi </a:t>
            </a:r>
            <a:r>
              <a:rPr lang="en-US" dirty="0" err="1">
                <a:solidFill>
                  <a:srgbClr val="F2F2F2"/>
                </a:solidFill>
              </a:rPr>
              <a:t>Portnoy</a:t>
            </a:r>
            <a:r>
              <a:rPr lang="en-US" dirty="0">
                <a:solidFill>
                  <a:srgbClr val="F2F2F2"/>
                </a:solidFill>
              </a:rPr>
              <a:t> et </a:t>
            </a:r>
            <a:r>
              <a:rPr lang="en-US" dirty="0" err="1">
                <a:solidFill>
                  <a:srgbClr val="F2F2F2"/>
                </a:solidFill>
              </a:rPr>
              <a:t>sa</a:t>
            </a:r>
            <a:r>
              <a:rPr lang="en-US" dirty="0">
                <a:solidFill>
                  <a:srgbClr val="F2F2F2"/>
                </a:solidFill>
              </a:rPr>
              <a:t> </a:t>
            </a:r>
            <a:r>
              <a:rPr lang="en-US" dirty="0" err="1">
                <a:solidFill>
                  <a:srgbClr val="F2F2F2"/>
                </a:solidFill>
              </a:rPr>
              <a:t>famille</a:t>
            </a:r>
            <a:endParaRPr lang="en-US" dirty="0">
              <a:solidFill>
                <a:srgbClr val="F2F2F2"/>
              </a:solidFill>
            </a:endParaRPr>
          </a:p>
          <a:p>
            <a:pPr algn="ctr"/>
            <a:r>
              <a:rPr lang="en-US" sz="1000" dirty="0">
                <a:hlinkClick r:id="rId3"/>
              </a:rPr>
              <a:t>http://www.thetelegram.com/Family/2008-05-10/article-1454118/Portnoys-supporters-still-working-to-bring-family-back-to-Canada/1</a:t>
            </a:r>
            <a:endParaRPr lang="en-US" sz="1000" dirty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http://www.cic.gc.ca/english/refugees/welcome/map.asp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endroits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rurals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urbains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refugees helped by canad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75861" cy="46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6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histoires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personnelles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http://www.theglobeandmail.com/news/national/time-to-lead/canadian-immigrants-share-their-personal-stories/article4178860/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Image result for canadian immigrants st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6482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/>
          <a:lstStyle/>
          <a:p>
            <a:pPr algn="ctr" defTabSz="739775" eaLnBrk="1"/>
            <a:r>
              <a:rPr lang="en-US" sz="35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Nouvelles destinations de migration au Canada</a:t>
            </a:r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520700" y="1863725"/>
            <a:ext cx="8101013" cy="4216400"/>
          </a:xfrm>
        </p:spPr>
        <p:txBody>
          <a:bodyPr lIns="0" tIns="0" rIns="0" bIns="0"/>
          <a:lstStyle/>
          <a:p>
            <a:pPr marL="342900" indent="-342900" defTabSz="914400" eaLnBrk="1">
              <a:spcBef>
                <a:spcPts val="700"/>
              </a:spcBef>
              <a:buClr>
                <a:srgbClr val="FFFFFF"/>
              </a:buClr>
              <a:buFontTx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Exode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des habitants des Maritimes (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leur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migration d’un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endroit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à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l’autre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)...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Où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? </a:t>
            </a:r>
          </a:p>
          <a:p>
            <a:pPr marL="742950" lvl="1" indent="-285750" defTabSz="914400" eaLnBrk="1">
              <a:spcBef>
                <a:spcPts val="600"/>
              </a:spcBef>
              <a:buClr>
                <a:srgbClr val="FFFFFF"/>
              </a:buClr>
              <a:buFontTx/>
              <a:buChar char="–"/>
            </a:pP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Exode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cerveau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defTabSz="914400" eaLnBrk="1">
              <a:spcBef>
                <a:spcPts val="700"/>
              </a:spcBef>
              <a:buClr>
                <a:srgbClr val="FFFFFF"/>
              </a:buClr>
              <a:buFontTx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Régions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rurales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Zone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urbaines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(Les Premières Nations par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exemple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  <a:endParaRPr lang="en-US" dirty="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867150" y="3736975"/>
            <a:ext cx="484188" cy="0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 type="triangl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45719" tIns="45719" rIns="45719" bIns="45719"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0" tIns="0" rIns="0" bIns="0">
            <a:normAutofit fontScale="90000"/>
          </a:bodyPr>
          <a:lstStyle/>
          <a:p>
            <a:pPr algn="ctr" defTabSz="868363" eaLnBrk="1"/>
            <a:r>
              <a:rPr lang="en-US" sz="4100">
                <a:solidFill>
                  <a:srgbClr val="D9D9D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Les Premières nations et les Inuits</a:t>
            </a: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98613"/>
            <a:ext cx="3989388" cy="4527550"/>
          </a:xfrm>
        </p:spPr>
        <p:txBody>
          <a:bodyPr lIns="0" tIns="0" rIns="0" bIns="0"/>
          <a:lstStyle/>
          <a:p>
            <a:pPr marL="342900" indent="-342900" defTabSz="914400" eaLnBrk="1">
              <a:spcBef>
                <a:spcPts val="700"/>
              </a:spcBef>
              <a:buClr>
                <a:srgbClr val="F2F2F2"/>
              </a:buClr>
              <a:buFontTx/>
              <a:buChar char="•"/>
            </a:pPr>
            <a:r>
              <a:rPr lang="en-US" sz="3200">
                <a:solidFill>
                  <a:srgbClr val="F5F5F5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Ces premiers humains</a:t>
            </a:r>
            <a:r>
              <a:rPr lang="en-US" sz="3200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ont traversé une bande de terre entre le nord de l’Asie et le nord de l’Amerique et se sont établis partout sur la côte.</a:t>
            </a:r>
            <a:endParaRPr lang="en-US"/>
          </a:p>
        </p:txBody>
      </p:sp>
      <p:pic>
        <p:nvPicPr>
          <p:cNvPr id="8196" name="Picture 3" descr="IMG_018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413" y="1922463"/>
            <a:ext cx="4017962" cy="30114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70025"/>
          </a:xfrm>
        </p:spPr>
        <p:txBody>
          <a:bodyPr lIns="0" tIns="0" rIns="0" bIns="0"/>
          <a:lstStyle/>
          <a:p>
            <a:pPr algn="ctr" defTabSz="914400" eaLnBrk="1"/>
            <a:r>
              <a:rPr lang="en-US" sz="4400" dirty="0" err="1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Pourquoi</a:t>
            </a:r>
            <a:r>
              <a:rPr lang="en-US" sz="4400" dirty="0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les gens se </a:t>
            </a:r>
            <a:r>
              <a:rPr lang="en-US" sz="4400" dirty="0" err="1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déplacent-ils</a:t>
            </a:r>
            <a:r>
              <a:rPr lang="en-US" sz="4400" dirty="0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?</a:t>
            </a:r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/>
          <a:p>
            <a:pPr algn="ctr" defTabSz="914400" eaLnBrk="1">
              <a:spcBef>
                <a:spcPts val="700"/>
              </a:spcBef>
            </a:pPr>
            <a:endParaRPr lang="en-US" sz="32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4" name="Picture 3" descr="IMG_01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1406"/>
            <a:ext cx="4676775" cy="3049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411163"/>
            <a:ext cx="8229600" cy="2544762"/>
          </a:xfrm>
        </p:spPr>
        <p:txBody>
          <a:bodyPr lIns="0" tIns="0" rIns="0" bIns="0"/>
          <a:lstStyle/>
          <a:p>
            <a:pPr marL="338138" indent="-338138" defTabSz="904875" eaLnBrk="1">
              <a:spcBef>
                <a:spcPts val="700"/>
              </a:spcBef>
              <a:buClr>
                <a:srgbClr val="F2F2F2"/>
              </a:buClr>
              <a:buFontTx/>
              <a:buChar char="•"/>
            </a:pPr>
            <a:r>
              <a:rPr lang="en-US" sz="3100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Il y a beaucoup des raisons qui encouragent les gens à </a:t>
            </a:r>
            <a:r>
              <a:rPr lang="en-US" sz="3100" u="sng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migrer. </a:t>
            </a:r>
          </a:p>
          <a:p>
            <a:pPr marL="338138" indent="-338138" defTabSz="904875" eaLnBrk="1">
              <a:spcBef>
                <a:spcPts val="700"/>
              </a:spcBef>
              <a:buClr>
                <a:srgbClr val="F2F2F2"/>
              </a:buClr>
              <a:buFontTx/>
              <a:buChar char="•"/>
            </a:pPr>
            <a:endParaRPr lang="en-US" sz="3100" u="sng">
              <a:solidFill>
                <a:srgbClr val="F2F2F2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38138" indent="-338138" defTabSz="904875" eaLnBrk="1">
              <a:spcBef>
                <a:spcPts val="700"/>
              </a:spcBef>
              <a:buClr>
                <a:srgbClr val="F2F2F2"/>
              </a:buClr>
              <a:buFontTx/>
              <a:buChar char="•"/>
            </a:pPr>
            <a:r>
              <a:rPr lang="en-US" sz="3100" u="sng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Migrer: </a:t>
            </a:r>
            <a:r>
              <a:rPr lang="en-US" sz="3100">
                <a:solidFill>
                  <a:srgbClr val="F2F2F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 déplacer d’un endroit à un autre.</a:t>
            </a:r>
            <a:endParaRPr lang="en-US"/>
          </a:p>
        </p:txBody>
      </p:sp>
      <p:pic>
        <p:nvPicPr>
          <p:cNvPr id="10243" name="Picture 2" descr="IMG_01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88" y="2860675"/>
            <a:ext cx="4059237" cy="3200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ato.org/pubs/wtpapers/tooley/nigeria1_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26" y="3222432"/>
            <a:ext cx="3343983" cy="2229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AutoShape 1"/>
          <p:cNvSpPr>
            <a:spLocks/>
          </p:cNvSpPr>
          <p:nvPr/>
        </p:nvSpPr>
        <p:spPr bwMode="auto">
          <a:xfrm>
            <a:off x="757887" y="540698"/>
            <a:ext cx="7634287" cy="2925762"/>
          </a:xfrm>
          <a:custGeom>
            <a:avLst/>
            <a:gdLst>
              <a:gd name="T0" fmla="*/ 3817144 w 21600"/>
              <a:gd name="T1" fmla="*/ 1462881 h 21600"/>
              <a:gd name="T2" fmla="*/ 3817144 w 21600"/>
              <a:gd name="T3" fmla="*/ 1462881 h 21600"/>
              <a:gd name="T4" fmla="*/ 3817144 w 21600"/>
              <a:gd name="T5" fmla="*/ 1462881 h 21600"/>
              <a:gd name="T6" fmla="*/ 3817144 w 21600"/>
              <a:gd name="T7" fmla="*/ 14628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45719" tIns="45719" rIns="45719" bIns="45719"/>
          <a:lstStyle/>
          <a:p>
            <a:r>
              <a:rPr lang="en-US" sz="2400" b="1" u="sng" dirty="0">
                <a:solidFill>
                  <a:srgbClr val="FFFFFF"/>
                </a:solidFill>
              </a:rPr>
              <a:t>Les </a:t>
            </a:r>
            <a:r>
              <a:rPr lang="en-US" sz="2400" b="1" u="sng" dirty="0" err="1">
                <a:solidFill>
                  <a:srgbClr val="FFFFFF"/>
                </a:solidFill>
              </a:rPr>
              <a:t>facteurs</a:t>
            </a:r>
            <a:r>
              <a:rPr lang="en-US" sz="2400" b="1" u="sng" dirty="0">
                <a:solidFill>
                  <a:srgbClr val="FFFFFF"/>
                </a:solidFill>
              </a:rPr>
              <a:t> </a:t>
            </a:r>
            <a:r>
              <a:rPr lang="en-US" sz="2400" b="1" u="sng" dirty="0" err="1">
                <a:solidFill>
                  <a:srgbClr val="FFFFFF"/>
                </a:solidFill>
              </a:rPr>
              <a:t>d’adversité</a:t>
            </a:r>
            <a:r>
              <a:rPr lang="en-US" sz="2400" b="1" dirty="0">
                <a:solidFill>
                  <a:srgbClr val="FFFFFF"/>
                </a:solidFill>
              </a:rPr>
              <a:t>: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ce</a:t>
            </a:r>
            <a:r>
              <a:rPr lang="en-US" sz="2400" dirty="0">
                <a:solidFill>
                  <a:srgbClr val="FFFFFF"/>
                </a:solidFill>
              </a:rPr>
              <a:t> qui </a:t>
            </a:r>
            <a:r>
              <a:rPr lang="en-US" sz="2400" dirty="0" err="1">
                <a:solidFill>
                  <a:srgbClr val="FFFFFF"/>
                </a:solidFill>
              </a:rPr>
              <a:t>poussent</a:t>
            </a:r>
            <a:r>
              <a:rPr lang="en-US" sz="2400" dirty="0">
                <a:solidFill>
                  <a:srgbClr val="FFFFFF"/>
                </a:solidFill>
              </a:rPr>
              <a:t> les gens à quitter </a:t>
            </a:r>
            <a:r>
              <a:rPr lang="en-US" sz="2400" dirty="0" err="1">
                <a:solidFill>
                  <a:srgbClr val="FFFFFF"/>
                </a:solidFill>
              </a:rPr>
              <a:t>l’endroit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vivent</a:t>
            </a:r>
            <a:r>
              <a:rPr lang="en-US" sz="2400" dirty="0">
                <a:solidFill>
                  <a:srgbClr val="FFFFFF"/>
                </a:solidFill>
              </a:rPr>
              <a:t>. 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Ex:  La guerre, la famine, les catastrophes </a:t>
            </a:r>
            <a:r>
              <a:rPr lang="en-US" sz="2400" dirty="0" err="1">
                <a:solidFill>
                  <a:srgbClr val="FFFFFF"/>
                </a:solidFill>
              </a:rPr>
              <a:t>naturelles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267" name="Picture 2" descr="HKatr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29" y="1600200"/>
            <a:ext cx="3073324" cy="204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s2.hubimg.com/u/4808089_f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36" y="1730856"/>
            <a:ext cx="3010531" cy="2257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.fastcompany.net/multisite_files/coexist/imagecache/inline-large/inline/2013/05/1682130-inline-unjani-clinic-in-orange-fa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18" y="4685798"/>
            <a:ext cx="2517775" cy="1888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omalilandpress.com/wp-content/uploads/2012/09/al-shaabab-warrio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5" y="4685798"/>
            <a:ext cx="2409972" cy="1845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okefreeiowa.org/Resources/Pictures/chalk_304851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768">
            <a:off x="327247" y="692742"/>
            <a:ext cx="3005986" cy="20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w8MDg0NDQ8ODQ0NDBANDA0PDQ8PDQ0PFBIWFhQRFRQYHCggGBomHBQVIj0hJSkrLi8uFyIzODUwNyktLi0BCgoKDg0OFxAQFywkHCQsLCwvLCwsLCwsLy0sLCwsLCwsLCwsLCwsLCwsLCwsLCwsLCwsLSwsLCwsLCwsLCwsLP/AABEIANwA5QMBEQACEQEDEQH/xAAcAAADAAIDAQAAAAAAAAAAAAAAAgMBBwQFBgj/xAA8EAACAgIBAgQEBAMGBQUBAAABAgADBBEFEiEGBzFBEyJRYRQycYFCUpEVI2KhstEzcoKx8CVTg+HxJP/EABoBAAMBAQEBAAAAAAAAAAAAAAABAgMEBQb/xAAyEQACAgEDAgIKAgICAwAAAAAAAQIRAwQSMSFBBRMiMlFhcaGx0eHwgZFCwVKyIyQz/9oADAMBAAIRAxEAPwD3c8U+gCABAAgAAQAYCKxDASbEMBFYhgJNisYLFYjIWKwM9MLEZ1FYWZ1CxWGorCw1CwsNR2BjULHZjULAwVjsDBWOx2KRHYxSJVjsUiOxikSrGKRGMIAEACABAAgAQAyBEIYCJsBgJNk2OBJsVjBYrEMBFYhgJNisyBCxWZ1FYWZ6YrFYdMLCzOorCw1Cwsx0x2Fh0wsLMajsdmNQsLMER2OxSI7GKVlWMUiOx2KRKsdiESkxikRjMRjCABAAgBkCIQ4ElsQwElsVjgRWSOBJsQwEmxDARWKzIEVisYCTYjOorCzOoWKw6YrCzPTCwsOmFhZjphYWGo7CzGoWOzBEdgKRKsZgiOx2KRHY7FIlWMQiOxikSkyhCJSYxCJQzEYwgBkCIQ4ElsQ4ElskcCS2IcCS2IYCKybGAk2IYCTYhgJNisyBFYrG6YrFZnpgFmdQpisNR0wsNQphYdMVMLMagFmNQsdmCI7HYpEdjsUiVY7FIlWMUiOxikSrKEIlWMQiUmMQiUmUIRKGAEBjARNklAJDEOBJZI4ElsQ4EmyRgJLYhgJLZNjgSbFYwEQrMgR0KxgspRFZnplbRWZ6Y9orM9Me0LDphtCzHTFtCzHTFtHZjpkuI7MESdoWKREVYpEdjsUiVY7EIlJlCkSkxiESkxiESkyhCJSYxCJVlGAI2xjgSWSUUSGSOBJbEOBJbJHAktkjASGxWOBJsmxgI0hWMFlqJNjhZaiKxgstRFZnpl7RWZ6Y9orDpj2hYdMNoWHTFtCzHTFtHZgrJcR2KVkOI7FKzNxHYhEhoqxSIrHYhEpMoUiUmMQiWmUIRKTGIwlIoQiUmUKBGwKKJLEOBIZI4ElklAJLYhgJDZI4EklscCUkTY4WaKJLY4E1USbGCzRRFYwWWoisYLKURWZ6ZW0Vh0x7QsOmG0LDpi2hZgrJcR2KVkuI7FKyHEdikTNxHYhWZuJSYhEycSrFIklWIRKTKQhEpMYhEtFCESkUTIlDFAlMbKKJDJKASWIcCQ2SOBIbJY4EkljgSkiWyiibRiS2OBNVElscLNFElscLNVEmyqUk/adENPJ89CHNFRSP1m8cEVyQ5sYIB7CaqEV2JtjajoRjQ+kNqfYLFNYPtIeKD7FbmI1P0mUtP7GUpkmQj1nPLG1yWpWIVmTiVYhEzcSkxCJk4lJiETKUSkxCJk0UmIRIKRMiUmUhCJaZQhEtFIQiUMRRGxlFElklFEhiY4EhkscCQyWUAlJEMoomsUS2OBNkiWygE2jEhsrXWT/vN8eJy4IlKjkJWF/X6zuhjjEycmx5oSEACABAAgAQAIABETSfIEXq+n9JzZMHeJpGftIFZyuJomIRMpRKTEImTRSZNhMZRLTJkTGSKQhElFImRLRaEYS0MQiUUIolMZQCSyWUAkMQ6iQyGUAkrqSyiibRRDKATaKJZRRNoohsrVXv9PedWLFufuIlKjlAa7Cd6SSpGDdmYwCABAAgAQAIAEACABAAgBOyvfceswy4r6ouMqOOwnG0apk2ExkikybCYyRaJsJhJFImRMmi0TIgikIRLRSEIllCLKZTGDDYXY6iCQuxsgep19O4kshsxi5dVxsFVldhpsNVwR1Y1WD1Rtflb7GTKLVWidyfBylEyZLKKJcUSyiibxRDKKJtFEMqi7Op044OTpESdHMVdDQnoxioqkYN2ZlCCABAAgAQAIAEACABAAgAQAIARuT3/rObNj7ouL7EGE5JI1RNhMJItE2Ewki0SYTCSKRNhIRaJtLRSEIlooja5RHYK1hVCwRddTkDYUb7bPp3l8scnSNY+J+Z/E0YPiXjwy3cdccfPxmOnWpm01Vn222t69LN+3buxY9spYJ8Ph/v70OLJO6yR7HK8M8ulXiK0VNvE57BqzscEaItCE9/odpeD99fSZ5sben68wdfvyCEqydOGbRLBRtiFHbuSAO50J5iVs3bLKJtFEMoom8USxywUFmIVVBZmYgKoHckk+gm8UQ2eD5Pzcxa7Wx+LxcnmMhfUY6MKex0dMFLN+oUg9u89HDj2q3yYSlZjw550YGQt45JG4u/HbRqf4lwfvohelOrqBHdSvb+utyDw/hrkszxhyV1OTncji4xFllVGGvTjV1g/KljhgAddtsrbPvADrfE5yfCXM0rhW57VVmuzeRcGrz1Oi6AKuivcr3BIPcaOoAX8WeM+U5jkqsZsXlcBa6wDxmJZauUWPzG1v7sFuxHqugB21skgG9/CXBf2XijH+Nfknraxrsix7LWJ12O2IGgANLoe+tkkgHdQAIAEACABABGtVSqllDNvpBIBbXroe8AHgAQADBqwOK66nBkjTo2TJMJzyRoibCYSRSJMJzyRaJsJiy0TaUikTMtFnXcvy1HH1fiMpjXSHVGsCO4QsdAt0g6G+2/uJtCEpuo8inNRVs154uxq+OyDy2Pq/huXT8NzFdJDIRZsfiFK9t/MSD/ADbG/nnXhbyR8t9Jx6r7fv8Ao5MiUXuXD5NY4XiCzGfAarT/ANmZNlmPYQVaypnV/hsO+l2HP/yGehLCpKV/5L9/fccylVe42t428UY/KrwNGFcHXM5Sl7q1b56ul0UV2r6g9Vu9H16dj2M8zTYJYnkc1wv2jplJSqjbSzkii2eI8W+Z+HxlpxaK35DMXq66aCBXUV7sr2aOiAD2AOtHep6GHTSkrfRGMsiXRHkfE3mdXznF28dhYmb/AGjmdKGmpfjBER0dtMvzOGUMuuke++3r1Y8DhK7M5TtHF8t/MirisO7DuxWvyHtCY2HiYorsJCab41n5mJI9dMw7+2gOozOz8svLB7MxuT5LCrxcP5zicXeDcx6hpTYtmzoAns3csN6A1AD1nJ+UOHZkXZGJlZvGm9i9tOLaFp6idnpXWwNk9t6G+wA7QA5Hh3yl4vAuXKf4+dko4sS3Ks6wjj0YIoAJ9/m337wA7Lxn5fYHNsluQLKcqtQteVQ4S0AHYB2CGAP1Gx7EQA7/AIbj/wAHjUYwttvFFYrFtzBrn17sddzADmwAIAEACABADV/ntxWPfgfiXFlmVjD+5RM1aRWh2WtNTbDa1/COo/Xt2API+Xnm/Xx/G3Y/InIysqgu2Fs9QtQgdNLWkkjTdXcg6XWvQCAHbcJ5tcvbS2bZxCZXHi1ka3CZy9AHciwbfuAQe4UHY9NwA2V4Q8X4XN0m7CsLFNC6lx030EjsHX9j3BIOjo9jADubh7zDPHuXBnHYTikjVEbHA6QSAWPSoJALHROh9ToE/tMJItHD5XOrxKLsm46qoqe2wj16VGyB9TMdjlJRXcq6VmoON8XX4eBlcpZ1W8nzuYy8ZiAs4rqrJrRgn8qszADXzaX6kjsyaeM5rGvViurMVNxTfdmyOAsemnGw83Krv5IYwuyF6qxawLHbBBraAnp6td+n6zzsiTk5QjUbOqDpJN9TszJRqRetXVkdVdGUq6sAyspGiCD6iaXXVFNWar8e+AbsTHyruHsuTGtHVncarsa2QEMXrX7dIOvXW9HXad+n1SlJLIuvZnFlw7U3Hg04k9U5Eer8ucMZHL8bWd6GUtx16/3INv8AT5Jz6qVY5HVBdDfPmVyF2Hw+ffj2Cq5a0VLOoIyh7FVukk/m6S2td9+neeXpYqWRJjyOomsPAHijhsLi8+nKx+j4lYosYWdebyRsRviIFXRpRdAA7C/N69W9+lkxzlNNP8HOmkj1Pkl4QspyMjmbaDg131NTg4XU5YUsyn4jFvmP5Rrfr3OgNTZSTdc0TRt9alBLBVDN+ZgACf1M0EPAAgAQAIAEACABAAgAQAIAeW8T+AOO5i9MnOrstsrrFSAWtWoQEnp+XRPck9z7mAHD8U+XGHm8UvFYqrhLRYL8RlBYJaAQS+z1MCGIJJ36H2gB4Ph+X5Twvh38Zk8TZWClvweU4+r4w+KU6UvdTtXYaU9yp0oBHrADzfgXnc3gsq3m+Rwcx8PNRse69KVoUv1Iwt6NBWYka2SuyzHZO4Aev43zzFrs+Txt1WB8QVnKqc2mlj+UOOkAkjvoHf03JnHcqGnRtHj+QpzKa8nGsS+i1equxDtWHof0IOwQe4I0ZwTTTpmyZ4Tzeyvw44e7q6BVy1dpbetBRsn+m5ONcnRhV7l7jzvnV4wqsp/srEsS1ncNmOjBkQI21q2OxbqAJ+nSB79jTYqlvYtras8lw/OUV5DcoU+NZiJVx3AcYT129QTpSxwvfQBJ7fmew67jc2yYm4+Xwn1k/wB/aOa6dm1PA3hmzEFufyDfG5bNHVlWHR+Ah0RQmuwA0N67dgB2Anl6jOpVCHqrj7nTihXV8nqTOdHQiazRlMoszZLNP+afl10fF5Pjk0g3ZmYyj8nu11Y+nuV9vUdt69TR6y6xz/hnFlxV1RrXiOau42+rKxWC31b6CR1LplKkEe40TPRyY1NVLgW9RjXc9x4JyLfFedTjczk3XU4dBurx0TpS8qwBNjJrR+YDetkdtgnvz5IrBFuC5M4+k+puPA8D8TjXnJpwMdLiQwbpLKhHoUQkqh+6gTnWWbVNmmxHq8f3nVplyZ5C06jMIAEACABAAgAQAIAEACABAAgAQAIAee8e+GhzXHZGD1/Dd+l6bP4VtQ7Xq/wn0P2MANTeFPEWJwOJyPFclxteLyZoIdbgfwvKdCEVq7Harvv3HyNsnYJgBTyD5IPl8nRSfgYjomTVhPd8Rq7CQrGvfcqB2J9ddGyTObULomXDk7Xz9rBxcF++1ybFH00ybP8ApE58fLPQ0nrP4Gj7J0I3y8He+AXzFz1bjsWrLy/hMtXxlLVY2yN3k7AXQ2Nk/wAXudCGp2PH6cqX19x5jvd0N18B4YyluTO5XOtzMtAfhUVk1YGOWUg9NY11tokdRA9fTYBnjZM8K2Y40vmzeEHdyZ6gzBG5JZoy2UWZslnE51cpsTIGAa1zDURjmwbQP+/bet6323rfbcePZvW/gyndOj5RyMSyq16bUau2tytiMvSyMD3BHtPptyq1wcMIOUtqPd+V/iscJkMLB1YmT0rkkLuxCN9Ng9yBs/L9D9dTjzx8w9JaVKHo8/U+jca5bUSytlet1Do6kMrqRsMCPUETlijkZzcf0M79NwzCZadJAQAIAEACABAAgAQAIAEACABAAgAQAIAdfzHCYnIIK83GpyVU7UW1q5Q/VSe4/aAGqPNrwrRxmPj8txNFmHl4dqJ14aKtS19/7y1R9PTq9+rTbGtc8JbntZbVGm7/ABJl5CLTlZF2RStr3KtljP02PrqYb/T09tnXqd3LGn1Rtps/ly6roztvCnhbJ5m4VYw1WCDfksD8Glfqfq30Udz9hsjCeRY1bO7LkTXTufQfhfw1jcPjjHxV7nRuubRtvcfxMf8AsPQTyM+WWSVs5oxo7VpzGqJmWiiSzRlsoszZLKLIZDPP+NfCtXK4eRUqVplN0203dKqxurUhA7a2QQSvfeg32nVp8zhJewjh2fObVtWzI6lHRijow0ysDoqR7EET12ehjd9TZXlV45/AuuBmP/8Ax2N/c2Me2LYx9z7ISe/0Pf6zGUb6mep029b48m+cc+s3075R48y86jMIAEACABAAgBxsvPpo/wCLYqE9wvqxH/KO858+qw4f/pJL6/1ya48GTJ6kbOPVzmM50LQP+ZWUf1I1OeHiukk6318U182qNZaLPFXt+h2AO+47g+k9BOzlMwAIAEACABAAgBO+1a0ex2VERS7uxCqqgbJJPoIm6Q0m3SNA+Z/j08mxw8RiuAjfO3dTlsPcj+QewPr6n2A4bPe0uj8tbp8/Q1mnDXZDMMWqy5lra1660LsqL+ZtD2/3nTDL2kcGs0qg98OPZ9jevkz4XyuMw7Lct7EbMK2phN+WhQOzsvtYw1sewAB79h5+syxm6Xbuc+KLXU2A086R0Im0yLRMy0USWaMtlFkMllFmbIZRZcSWah85fCfw3/tbHX5LCqZyj+GzsqW6+h7A/fX8xnp6bJa2s2086e1msEM6GenBm9PJrxicpBxuS276U3iufW2kfwH6sv8Amv6EysTqR5XiGm2f+SPD+ptOdh5QQAIAEACAHVeJOU/B45ddfEdhXVvuOo7O/wBgCZya3UeRicly+iOzQ6bz8u18LqzX/wCJLkszFmY7Zidkn7z5Kacm5Sdtn03lqKpLoOLpnsJ2nd8B4hGNuu4k0nupA6jWfpr6Get4drvI9DJ6vb3fg8/WaB5fSh631PX4WZXkoLKWDoTrfcEEexB7gz6LFlhljug7R4eXDPFLbNUzkTQzCABAAgBLKyUore211rrrUvY7HSqo9STBuhxi5NJLqaB8yPH1nLMcbHLVcejdl9HyWB7O/wDh9wv7nvrXHkybui4PpNFoVgW6XrfQ8CtbWMqIpd3YKiKCWZidBQB6kmZo6ckklbPoXy98ILw2N8+mzLwrZT9iE+lKn+UfX3Oz9AMcsrPBzZXllfY9O05ZEIk055Fom0zRaJmWi0SE0ZTKCQyWUWQyWUWOJDDIx0vrem1RZVajV2I35WVhogzog6dohnzl418M2cPmNQepqH3Zi2kf8SvfoT6dS+h/Y+hE9KE9ys9TT5d695weE5F8LIoyqjqyi1bF76B0e6n7EbH6GB1ygskHB9z6X8JeLsTmK+vHfptUA3Y79ravvr+Jf8Q7fv2nbCakuh81qNLkwOpLp7Tv5ZzhAAgAQA115icj1ZVeOD8tNXUf+dz/ALKv9TPF8Sk5TUeyX1Pp/BcFYZZO7fyX5s82l88pwPVcCovk7CdgrXxqA1A9l5b5HUMtN9lapwPuwcH/AEie14V0U4/B/v8AR4XjcKeOXxX9V9z2k9Y8EIAEACAGlfOLxYMmxePxrA1FB6slkba2XeybHqF/7n6rOTPO3tR9F4VpNkfNmur4+Ht/n6fE1ZaZij05M2x5QeDekLy2UpDMD+ArYeinsbyPv6D7bPuDFJ0jw9bqNz8uPHc2oxnNJnCiTTCTLRJpzyLRNokWhDLRRFZoy2UWQySiyGQyiyUSyimbxZDOo8XeG6uYxWx7fkcfPj3Ad6bddj91PoR7j76I6cc9rHjyPHLcj5wzMSzGtsouUpbS7V2KfZgdH/8AZ2nt4pqSTRzOG5S7BvqycdzXdU3Urex+qke4I7EfeJNp2jaeOOWDhJdGfTHhHxFVy+JXlVaVvyX1b2abQPmX9PcH3BE7YTUlZ8tqdPLBkcH/AB70d1LOcIAEANJ+O8kjls37PUB9h8CueTqY7skv3sfe+EwT0OL+f+zOqry5xvEdjxFRliT5ZPlCtlxrENYjtPCednLk/wDpyG59L8asgfCavf8AGx/L76Pr6+vcTr00ZxlcDj8Rw6V4f/ZdLs+9+72/Q3UJ7B8GEACAGmfMjzCbIL4XH2FcYbW/JQ6bIPuiMPSv7j836evJly30jwfR+H+GrGlkyr0uy9nx9/0+PGrbWmB6sme78tvALZ7pm5qFcJT1VVsNHLYfb/2/v7+g95XB5Gt1m24QfX6fk3cdAaGgANADsAJjJnjomxmEmWibGc8mWiTTFlom0EUhDNEURWaM0ZRZDIY6yGSyimQSyimaRZDKqZvFkM1f5yeFPiKOVx1+esBM1VHdkHZLv1HYH7a9lM7MM+zOvSZtr2Pg1EjTVnsRkem8FeKruHyfj1fPW4C5NBOluQHt+jDvo+2z7EiOE3B2RqdNHUQ2vnsz6L4DmsfksdMrFfrrfsQez1uPVHHsw/8AsdiDO2MlJWj5fNhnhm4TXU7GUZBAD5/8aXluU5An1/Esv7KAo/yAnmZfXZ994a9ukxJez8nUCyZ0egpjfFioe8w1v1hQbzcPlz4V/B0rl5CazLgSuy3VTSwGqyN66u2z23317TvwYdq3Pk+M8Y8SeeflY36C+b9v2/s9rOk8MIAap81/G3T8Ti8R++unOtU+gPrQp+v1/p9dc2bJ/ij3vC9DxnyL4L/f2/s1BY85j3JM9x5VeD05K18zKXqxMawKtZAKZF2t9LfVVHSSPfqA9NykeR4hqnjWyHL+SN4dgAB2AGgB2AH0kSZ4iJsZhJlomxmEmUibGYSZaJsZmWibS0UhCZRRFTNWWODIZLKAyGSygMhkscGCZLKKZtFkMZ0V1ZHAZHUq6sNqykaII9xqbxZLPnnzB8Jtw+WQgJw7yXxH2T0j+Kpj/Mu/3Gj9ddsJbkerpc+9U+UeaRo2jvjI7ng/EOXx7FsPIsoLa61Ug1uR6Fkban9xBSceGGTDizKpxs3H4A8yl5BkxM4JTlt8tNq/LTkH2XR/K/29D7aOhOnHm3dHyeHrfDXiW/H1j81+DYs3PKNDeZ9FdPK5BrsR/iqltiKdmmwqAUb7nQb/AKpwZklN0fY+E5ZS00VJcWviv3oeWFkxo9TcN8SFD3Hb+D7wvJceWAYHMqrKsoYHrPQDo/QsD+0vH66OTXXLTZEn2fy6n0TPSPhAgB4bzM8aji6fw2OwOdevyn1/DVn1sI/m+g/f20ccuTaqXJ6Xh2i8+W6fqr5+77mg7biSSSSSSSSdkk+pJnGfTt0V4jjreQyacSgdVtz9K/RR6sx+wAJP6RpHPmzLHFyZ9K8HxVXH4tOJR/w6U6eo/mdvVnP3JJP7xNnzE5vJJylyzmMZjJgibGYyZSRNjMJMtEyZi2UiZMEWiZMtFIQmWiiKmaMtlFMhksdTJZJQGQyWOpkEsoDLiyWUUzaLIaOv8Q8JRymLZiZA2j90cfnqsH5bF+43+4JHoZvCe12EZOD3I+cfEPC38Xk2YmQNOndHG+i2s/lsU+4Ov2II9RO1NSVo9jDmU42jgq8VHVGRZLNRUaqR2nDc9lYDizEvsobeyFY/Dc/4kPyt+4gpOPAsuLHlVTimQsymsZrHYu7szu7HbMzHZYn6kmI2jSSS4RkWxF7jPxYD3DV5LVsrozI6MHR1JDIynYYEehBHrATaaafBtry48wvi15FPKXoPw1QuTJs0pevqCsja/MwLLrXc9X2nViy8qTPnPEfD1GUZYY89K95xfEHnGAXr47H6h3C5F50N/wAwqHt79yP0hLUf8UPD4Rw8sv4X3NT5+fZk22XXO1ltrF7LGO2Yn/z09pzu27Z7UVGEVGKpI4TPCiZSN6+U/hL+z8f8ZkLrLy0HSrDTUUHuE+zN2J/Yexik6PA1mo82W1cI94TMpSOVImxmMmUkIxmMpFImxmMmWiZMgpCMZaKRNjLRQhMooipmjLZRTJZI4MhklAZLQhwZDRLHBkkMcGaRZLRQGaxkS0eL81PDF3K4tP4REfJx7iwVmVGeplIZVY9t7CHRIHadWHIk+ppgyeXK2aHy8azGtem9GqtrbpsrcEMp+4/89Z18nqQyKStCB4qN1MoHio0UxxZFRakMLIqHuM/FgPcHxYBuFNkdC3CF4UQ5iF46IczYflN4N/HWjkMpD+Ex3/uVYdsm5T/min19ie3fTCKUqPN1mopbI89zeBaYOR5iQhMycikhCZlKRSQjGYtlJEyZnyUhCZSRSEJlJFCEy0UiZMpFEVM1ZbHUyGSUUyWIcGS0SODIaJHBkNEscGLglocGaKRNDhpopEtGrPPPhVNWPySL86OMbIIH5kYE1sf0II/6x9J3aad3E2wT2yo08HnVR3qYwaKjRTHDRUWpmQ8VFbw64UPeHXCg3mC0KJ3mC0dEuZ6HwD4dHMZyY7l1oRTbkOi7IQfw7/hLHtuKb2qzlz59kenJ9H4uPXj1100otdVSBK0UaVVHoBOOU7PL56jkzNyKoUtM3IdEyZk5FUKTM+SkhCY0ikhCZaRRMmUkUITLQxCZRRAGassoDIZI6mSxFAZDJHBktCGBktEjgyGiaHBiFQwMpSJo875j4ov4bkUP8GM14+xpItH+idWmnWWJEnXU+aQ89lxN45hw8mjZZBg8VGimZ64qK3meuKh7w646DeYLwolzPbeXPgV+Ys+Pf1V4FTadh2fIYetaH2H1b29B39MsuRQVdzny566R5N68RxGNx9fwcOmuiveyEHdjrW2Y92P3JM4ZZHLlnK7btnMLTNyChS0zch0ITM3IqhSZI6EJjSKoUmWkUITKSGITKRQhMpIomTLoZEGaFjgyWIcGS0SUBkNCHBktEjgyWhDAyWiRgZLQqHBk0TR1/iSv4uBn1+vxMHITX13UwmmGVZIv3oia9Fnyijz6g4lJocWROKNFlaHDydhqs5nri2GizmeuLYPzzHXDYHnnK4rDfMyMfFr/AD5F6UqdE9JZgOoj6D1/QRSShFyfYh5/YfVfHYVWJTVjUKEporFda/RR7n6k+pPuTPClkcnbHRctM3IdGCZLkOhSZNjoUmKh0KTKSKoQmUkMUmUkMQmUUITKSGITKSKEJlFEpoUMImIcSCRxJYhxJJHEkQwksQ4iYhgZJIt6hkdT6MjKf0I1EujJkuh8gbn1R5hkGADbgA24DsNwCw3ALNmeRHHVXZ+RkWAtZiUA0fyq1hKs2vr07H/UZ5/iM3HGku5rhVyN7bniNnWYisYpMBmDGMUyhimNDFMpDEMooUykMmZSKEMoYhlFH//Z"/>
          <p:cNvSpPr>
            <a:spLocks noChangeAspect="1" noChangeArrowheads="1"/>
          </p:cNvSpPr>
          <p:nvPr/>
        </p:nvSpPr>
        <p:spPr bwMode="auto">
          <a:xfrm>
            <a:off x="1734415" y="-685801"/>
            <a:ext cx="3212235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4" name="Picture 10" descr="http://www.unomaha.edu/college-of-business-administration/mba/_files/images/healthc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889">
            <a:off x="594617" y="3988135"/>
            <a:ext cx="2984566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91200" y="290506"/>
            <a:ext cx="2864708" cy="3748094"/>
          </a:xfrm>
        </p:spPr>
        <p:txBody>
          <a:bodyPr>
            <a:normAutofit lnSpcReduction="10000"/>
          </a:bodyPr>
          <a:lstStyle/>
          <a:p>
            <a:pPr algn="r" defTabSz="914400" eaLnBrk="1">
              <a:spcBef>
                <a:spcPts val="500"/>
              </a:spcBef>
            </a:pPr>
            <a:r>
              <a:rPr lang="en-US" sz="22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Les </a:t>
            </a:r>
            <a:r>
              <a:rPr lang="en-US" sz="2200" b="1" u="sng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facteurs</a:t>
            </a:r>
            <a:r>
              <a:rPr lang="en-US" sz="22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200" b="1" u="sng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d’attirance</a:t>
            </a:r>
            <a:r>
              <a:rPr lang="en-US" sz="22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  <a:r>
              <a:rPr lang="en-US" sz="2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ce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qui</a:t>
            </a:r>
            <a:endParaRPr lang="en-US" sz="2200" u="sng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defTabSz="914400" eaLnBrk="1">
              <a:spcBef>
                <a:spcPts val="500"/>
              </a:spcBef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attire les gens </a:t>
            </a:r>
            <a:endParaRPr lang="en-US" sz="22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defTabSz="914400" eaLnBrk="1">
              <a:spcBef>
                <a:spcPts val="500"/>
              </a:spcBef>
            </a:pP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vers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nouveaux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endroits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  À cause de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ces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facteurs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ils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peuvent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y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avoir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meilleurs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sz="22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defTabSz="914400" eaLnBrk="1">
              <a:spcBef>
                <a:spcPts val="500"/>
              </a:spcBef>
            </a:pP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possibilités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économiques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  </a:t>
            </a:r>
            <a:endParaRPr lang="en-US" sz="2200" dirty="0"/>
          </a:p>
          <a:p>
            <a:endParaRPr lang="fr-CA" dirty="0"/>
          </a:p>
        </p:txBody>
      </p:sp>
      <p:pic>
        <p:nvPicPr>
          <p:cNvPr id="1036" name="Picture 12" descr="http://jobsafecanada.ca/wp-content/uploads/2014/05/jobsInCan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263">
            <a:off x="5794491" y="4225432"/>
            <a:ext cx="2858128" cy="19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environmentmagazine.org/sebin/p/g/Greening%20Fig%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850">
            <a:off x="3299712" y="603938"/>
            <a:ext cx="2679700" cy="1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oriesfromschoolaz.typepad.com/.a/6a0133f249cfc1970b01b7c6d7486a970b-p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27" y="2532096"/>
            <a:ext cx="2787671" cy="26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8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videos</a:t>
            </a:r>
            <a:endParaRPr lang="fr-CA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457200" y="172084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Français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hlinkClick r:id="rId2"/>
              </a:rPr>
              <a:t>https://www.youtube.com/channel/UC50bi5fNoYQk11lWhfi3l4w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(Comment </a:t>
            </a:r>
            <a:r>
              <a:rPr lang="en-US" b="1" dirty="0" err="1">
                <a:solidFill>
                  <a:schemeClr val="bg1"/>
                </a:solidFill>
              </a:rPr>
              <a:t>immigrer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Anglais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>
                <a:hlinkClick r:id="rId3"/>
              </a:rPr>
              <a:t>https://www.youtube.com/watch?v=FGAsyrYtQQ0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(Les </a:t>
            </a:r>
            <a:r>
              <a:rPr lang="en-US" dirty="0" err="1">
                <a:solidFill>
                  <a:schemeClr val="bg1"/>
                </a:solidFill>
              </a:rPr>
              <a:t>trois</a:t>
            </a:r>
            <a:r>
              <a:rPr lang="en-US" dirty="0">
                <a:solidFill>
                  <a:schemeClr val="bg1"/>
                </a:solidFill>
              </a:rPr>
              <a:t> types)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La </a:t>
            </a:r>
            <a:r>
              <a:rPr lang="en-US" b="1" dirty="0" err="1">
                <a:solidFill>
                  <a:schemeClr val="bg1"/>
                </a:solidFill>
              </a:rPr>
              <a:t>croissance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billiangulaisme</a:t>
            </a:r>
            <a:r>
              <a:rPr lang="en-US" b="1" dirty="0">
                <a:solidFill>
                  <a:schemeClr val="bg1"/>
                </a:solidFill>
              </a:rPr>
              <a:t> au Canada: </a:t>
            </a:r>
            <a:r>
              <a:rPr lang="en-US" dirty="0">
                <a:hlinkClick r:id="rId4"/>
              </a:rPr>
              <a:t>http://www.cbc.ca/news/canada/bilingualism-growing-but-not-in-french-and-english-1.1176469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8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/>
          </p:cNvSpPr>
          <p:nvPr/>
        </p:nvSpPr>
        <p:spPr bwMode="auto">
          <a:xfrm>
            <a:off x="611188" y="763588"/>
            <a:ext cx="7993062" cy="3503612"/>
          </a:xfrm>
          <a:custGeom>
            <a:avLst/>
            <a:gdLst>
              <a:gd name="T0" fmla="*/ 3996531 w 21600"/>
              <a:gd name="T1" fmla="*/ 1751806 h 21600"/>
              <a:gd name="T2" fmla="*/ 3996531 w 21600"/>
              <a:gd name="T3" fmla="*/ 1751806 h 21600"/>
              <a:gd name="T4" fmla="*/ 3996531 w 21600"/>
              <a:gd name="T5" fmla="*/ 1751806 h 21600"/>
              <a:gd name="T6" fmla="*/ 3996531 w 21600"/>
              <a:gd name="T7" fmla="*/ 17518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45719" tIns="45719" rIns="45719" bIns="45719"/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Est-ce que le Canada avait toujours sa bonne réputation comme pays d’accueil pour les immigrants? </a:t>
            </a:r>
          </a:p>
          <a:p>
            <a:pPr algn="ctr"/>
            <a:endParaRPr lang="en-US" sz="4000">
              <a:solidFill>
                <a:srgbClr val="FFFFFF"/>
              </a:solidFill>
            </a:endParaRPr>
          </a:p>
          <a:p>
            <a:pPr algn="ctr"/>
            <a:r>
              <a:rPr lang="en-US" sz="4000">
                <a:solidFill>
                  <a:srgbClr val="FFFFFF"/>
                </a:solidFill>
              </a:rPr>
              <a:t>Pourquoi? </a:t>
            </a:r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592</Words>
  <Application>Microsoft Office PowerPoint</Application>
  <PresentationFormat>On-screen Show (4:3)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</vt:lpstr>
      <vt:lpstr>Century Gothic</vt:lpstr>
      <vt:lpstr>Helvetica</vt:lpstr>
      <vt:lpstr>Wingdings 3</vt:lpstr>
      <vt:lpstr>Slice</vt:lpstr>
      <vt:lpstr>Identité Canadienne</vt:lpstr>
      <vt:lpstr>Les Premières nations et les Inuits</vt:lpstr>
      <vt:lpstr>Les Premières nations et les Inuits</vt:lpstr>
      <vt:lpstr>Pourquoi les gens se déplacent-ils?</vt:lpstr>
      <vt:lpstr>PowerPoint Presentation</vt:lpstr>
      <vt:lpstr>PowerPoint Presentation</vt:lpstr>
      <vt:lpstr>PowerPoint Presentation</vt:lpstr>
      <vt:lpstr>Les videos</vt:lpstr>
      <vt:lpstr>PowerPoint Presentation</vt:lpstr>
      <vt:lpstr>PowerPoint Presentation</vt:lpstr>
      <vt:lpstr>L’ethnocentrique</vt:lpstr>
      <vt:lpstr>Un comparison</vt:lpstr>
      <vt:lpstr>Au présent!</vt:lpstr>
      <vt:lpstr>Politique d’immigration actuelle</vt:lpstr>
      <vt:lpstr>Des images… 1000 mots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histoires personnelles…</vt:lpstr>
      <vt:lpstr>Nouvelles destinations de migration au Canada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Identité Canadienne</dc:title>
  <dc:creator>Elizabeth Bursey</dc:creator>
  <cp:lastModifiedBy>Christine Adey</cp:lastModifiedBy>
  <cp:revision>22</cp:revision>
  <cp:lastPrinted>2019-12-03T12:59:09Z</cp:lastPrinted>
  <dcterms:modified xsi:type="dcterms:W3CDTF">2022-01-17T11:42:39Z</dcterms:modified>
</cp:coreProperties>
</file>