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3"/>
  </p:notesMasterIdLst>
  <p:handoutMasterIdLst>
    <p:handoutMasterId r:id="rId34"/>
  </p:handoutMasterIdLst>
  <p:sldIdLst>
    <p:sldId id="294" r:id="rId2"/>
    <p:sldId id="300" r:id="rId3"/>
    <p:sldId id="295" r:id="rId4"/>
    <p:sldId id="298" r:id="rId5"/>
    <p:sldId id="301" r:id="rId6"/>
    <p:sldId id="297" r:id="rId7"/>
    <p:sldId id="299" r:id="rId8"/>
    <p:sldId id="302" r:id="rId9"/>
    <p:sldId id="303" r:id="rId10"/>
    <p:sldId id="305" r:id="rId11"/>
    <p:sldId id="306" r:id="rId12"/>
    <p:sldId id="307" r:id="rId13"/>
    <p:sldId id="266" r:id="rId14"/>
    <p:sldId id="328" r:id="rId15"/>
    <p:sldId id="265" r:id="rId16"/>
    <p:sldId id="268" r:id="rId17"/>
    <p:sldId id="267" r:id="rId18"/>
    <p:sldId id="304" r:id="rId19"/>
    <p:sldId id="291" r:id="rId20"/>
    <p:sldId id="317" r:id="rId21"/>
    <p:sldId id="278" r:id="rId22"/>
    <p:sldId id="279" r:id="rId23"/>
    <p:sldId id="280" r:id="rId24"/>
    <p:sldId id="286" r:id="rId25"/>
    <p:sldId id="283" r:id="rId26"/>
    <p:sldId id="289" r:id="rId27"/>
    <p:sldId id="284" r:id="rId28"/>
    <p:sldId id="288" r:id="rId29"/>
    <p:sldId id="285" r:id="rId30"/>
    <p:sldId id="287" r:id="rId31"/>
    <p:sldId id="309" r:id="rId3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E8ABB-238E-4035-8B13-1FB4C545D34D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E1A6-073A-4D39-A480-3B09EF4E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6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3B430F8-CE3B-441E-9963-4385108F4DFD}" type="datetimeFigureOut">
              <a:rPr lang="fr-CA" smtClean="0"/>
              <a:pPr/>
              <a:t>2014-11-25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D23E63A-710E-4AB7-9CD0-6A41DC93B54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795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7464C66-8A90-440E-B0BA-753A4BC80E14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3C4D-80BD-43C3-8805-1DDF8A6070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DE55-E357-4B21-8BFE-5325750D2814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A78B-42BD-4A5F-B3EC-0C04DA8B28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A687-B08D-4AAE-BDC7-A0F4C65E4BCB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80D5-617F-4B65-91B5-2EE71B563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6261-6A5B-4861-B190-0A5F50E69580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DD4B-5497-4BC0-8BEC-5ABEE1C8E7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D62A-DB71-451F-A63C-0CFAB5411AB7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E533-C215-4B8A-B8E8-2A4F1B2182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B48F-C315-4369-967D-02848DE81CD4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AD6E-86E7-4ABE-A791-AEC1E42223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5FB3-7817-45B9-B690-C074B83483EF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2AD0-71BF-4B32-B000-9D40FFECCA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9A3A-8192-49DD-881A-8276A81D963A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4A5B-6EE0-4665-8631-6EB9D6E312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5DE8-D835-4BCA-936C-A0C100AD8A5C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0A79-3F6B-415C-BA31-4DE9A47BA8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AC8B-1800-4BFF-856B-431FCD11B83F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2490-973F-4EB4-9DA8-FF4860E698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55A4-E328-4067-9C0C-67B7D06C16B7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EC29-B591-472C-AA79-66CAA72D39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391235-5D36-43FC-84D2-8439576E9D5C}" type="datetime1">
              <a:rPr lang="en-US" smtClean="0"/>
              <a:pPr>
                <a:defRPr/>
              </a:pPr>
              <a:t>11/25/2014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D9EF1F-D7F1-4F00-BDA2-B38C1D5602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8" r:id="rId2"/>
    <p:sldLayoutId id="2147483853" r:id="rId3"/>
    <p:sldLayoutId id="2147483849" r:id="rId4"/>
    <p:sldLayoutId id="2147483850" r:id="rId5"/>
    <p:sldLayoutId id="2147483854" r:id="rId6"/>
    <p:sldLayoutId id="2147483855" r:id="rId7"/>
    <p:sldLayoutId id="2147483856" r:id="rId8"/>
    <p:sldLayoutId id="2147483857" r:id="rId9"/>
    <p:sldLayoutId id="2147483851" r:id="rId10"/>
    <p:sldLayoutId id="21474838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a/url?sa=i&amp;rct=j&amp;q=&amp;esrc=s&amp;frm=1&amp;source=images&amp;cd=&amp;cad=rja&amp;docid=ETSB8gLD-R1qGM&amp;tbnid=_hlftv_3GZZGzM:&amp;ved=0CAUQjRw&amp;url=http://www.ospo.noaa.gov/Products/ocean/sst/contour/&amp;ei=GVRZUt63MPPd4AP11YCgDg&amp;bvm=bv.53899372,d.dmg&amp;psig=AFQjCNHCthr_4BSnqkpizNP-e-6DHyeo7w&amp;ust=138167233130324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a/url?sa=i&amp;rct=j&amp;q=&amp;esrc=s&amp;frm=1&amp;source=images&amp;cd=&amp;cad=rja&amp;docid=R5Fl_Z_XDNCwaM&amp;tbnid=6Gf_MWjBnd_jSM:&amp;ved=0CAUQjRw&amp;url=http://faculty.washington.edu/kessler/occasionally-asked-questions.html&amp;ei=WlhZUo-7G_fG4APH54DgCg&amp;bvm=bv.53899372,d.dmg&amp;psig=AFQjCNHlitJrqSgKOtldsdzNJwazVs3evg&amp;ust=138167336666094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a/url?sa=i&amp;rct=j&amp;q=&amp;esrc=s&amp;frm=1&amp;source=images&amp;cd=&amp;cad=rja&amp;docid=PiC7himfWQz0NM&amp;tbnid=1YEkratLVccOoM:&amp;ved=0CAUQjRw&amp;url=http://www.bom.gov.au/climate/glossary/elnino/elnino.shtml&amp;ei=_mNZUu-wO-j54APYpYCIBQ&amp;psig=AFQjCNGvk5Az-rgPE5sK8wHqgZSbpqJteg&amp;ust=13816763885767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FVZrw7bk1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a/url?sa=i&amp;rct=j&amp;q=&amp;esrc=s&amp;frm=1&amp;source=images&amp;cd=&amp;cad=rja&amp;docid=R5Fl_Z_XDNCwaM&amp;tbnid=MXI1RX5nP1JEAM:&amp;ved=0CAUQjRw&amp;url=http://faculty.washington.edu/kessler/occasionally-asked-questions.html&amp;ei=QmBZUvbcN5Oo4APZmIH4CA&amp;psig=AFQjCNEa6ICZK66_q4ynvmZIkd8S4CYt7Q&amp;ust=138167545591791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a/url?sa=i&amp;rct=j&amp;q=&amp;esrc=s&amp;frm=1&amp;source=images&amp;cd=&amp;cad=rja&amp;docid=VOIS-ZGhk7BFCM&amp;tbnid=OZxUQyC5yDSEUM:&amp;ved=0CAUQjRw&amp;url=http://www.weatherimages.org/lanina.html&amp;ei=SGZZUu3nCJTd4AOh7oD4DA&amp;psig=AFQjCNFjKUXEnnbT22otvwnb8X89VnQs-g&amp;ust=13816769747975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a/url?sa=i&amp;rct=j&amp;q=&amp;esrc=s&amp;frm=1&amp;source=images&amp;cd=&amp;cad=rja&amp;docid=K8S4xoKQd7BnIM&amp;tbnid=ITuoXFL-C6zRNM:&amp;ved=0CAUQjRw&amp;url=http://my.opera.com/nielsol/blog/2008/10/30/dead-zones-and-upwelling&amp;ei=XxFbUqeXBa__4APEwoHgBg&amp;bvm=bv.53899372,d.eWU&amp;psig=AFQjCNGyDyt3RGo3SYi_VmkqMBLFRwjYVg&amp;ust=138178623974834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P38TG0f5K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IUSWEftN4w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1BujdiWqAvBRNM&amp;tbnid=V7sGJrHV05gy0M:&amp;ved=0CAUQjRw&amp;url=http://www.eo.ucar.edu/kids/green/what1.htm&amp;ei=tu1YUruZN_it4APF4YHoAw&amp;bvm=bv.53899372,d.dmg&amp;psig=AFQjCNHLa-yvLmrGeeb--uNOjBp_EoBTPA&amp;ust=138164610865643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www.google.ca/url?sa=i&amp;rct=j&amp;q=&amp;esrc=s&amp;frm=1&amp;source=images&amp;cd=&amp;cad=rja&amp;docid=bFlonqcGmqc4ZM&amp;tbnid=pwg2nHpHlbl_aM:&amp;ved=0CAUQjRw&amp;url=http://www.dessertseed.com/Our%20Climatic%20Zone%20Map%20Section.htm&amp;ei=H-5YUqLhNo6i4AOY2ID4Aw&amp;bvm=bv.53899372,d.dmg&amp;psig=AFQjCNFb609TKBdMQGD5QwTPAiIoCclvhA&amp;ust=138164617692847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NSrG-k2KK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a/url?sa=i&amp;rct=j&amp;q=&amp;esrc=s&amp;frm=1&amp;source=images&amp;cd=&amp;cad=rja&amp;docid=K8S4xoKQd7BnIM&amp;tbnid=ITuoXFL-C6zRNM:&amp;ved=0CAUQjRw&amp;url=http://my.opera.com/nielsol/blog/2008/10/30/dead-zones-and-upwelling&amp;ei=LrhmUrSbLbix4AOTyIG4Dw&amp;bvm=bv.55123115,d.eWU&amp;psig=AFQjCNHoFYrlYfnGkbckKqhCY0hSDMc9JQ&amp;ust=138254991766663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Q_yXHGQYpB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vsoW6DmikjMCsM&amp;tbnid=TRSLwlrRco7viM:&amp;ved=0CAUQjRw&amp;url=http://www.jlstapletonphotography.ca/Newfoundland.html&amp;ei=S79YUo7EC9L64AOsuIHYAg&amp;bvm=bv.53899372,d.dmg&amp;psig=AFQjCNHhQtdoqFfwiu-XWWsXtIKRHGmJJw&amp;ust=13816342410047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a/url?sa=i&amp;rct=j&amp;q=&amp;esrc=s&amp;frm=1&amp;source=images&amp;cd=&amp;cad=rja&amp;docid=54tknttWFjJPcM&amp;tbnid=xbrx4yeLPWEvsM:&amp;ved=0CAUQjRw&amp;url=http://www.global-greenhouse-warming.com/oceans.html&amp;ei=P85YUriZD6zi4AOt0YHIAQ&amp;bvm=bv.53899372,d.dmg&amp;psig=AFQjCNE00S8PFyUPTU5vypY1NzY1bLGcVA&amp;ust=1381638051274767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3A4jnZFGgE7vmM&amp;tbnid=dH_XMBFj2bxqkM:&amp;ved=0CAUQjRw&amp;url=http://en.wikipedia.org/wiki/Royal_Newfoundland_Constabulary&amp;ei=Ot9YUpgO9-LgA9nrgYgK&amp;bvm=bv.53899372,d.dmg&amp;psig=AFQjCNE_4zzPEmr5lhO8TmdwC35Ajd1dGw&amp;ust=138164242325846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a/url?sa=i&amp;rct=j&amp;q=&amp;esrc=s&amp;frm=1&amp;source=images&amp;cd=&amp;cad=rja&amp;docid=19EM_yJbKFXQIM&amp;tbnid=WyeCmd4K74fpMM:&amp;ved=0CAUQjRw&amp;url=http://geology.com/world/world-map.shtml&amp;ei=xtFYUq-mLNXi4APZ-ICYBw&amp;psig=AFQjCNH-b7un4x3Cm3FmksltJ0C8NeHmUA&amp;ust=1381638950742909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vZLsoFfmj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frm=1&amp;source=images&amp;cd=&amp;cad=rja&amp;docid=PN_7BI8LhYvMWM&amp;tbnid=o9iZs-TzfHmj4M:&amp;ved=0CAUQjRw&amp;url=http://www.smithsonianmag.com/science-nature/Did-the-Titanic-Sink-Because-of-an-Optical-Illusion.html&amp;ei=uklZUvujFqjk4AOb94GgAw&amp;psig=AFQjCNG6BczuB3rmPe6QeMRoeOxs4A7TmQ&amp;ust=13816685490662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a/url?sa=i&amp;rct=j&amp;q=&amp;esrc=s&amp;frm=1&amp;source=images&amp;cd=&amp;cad=rja&amp;docid=WZ9LJswnJxL4jM&amp;tbnid=t31Y2Cboz1YHGM:&amp;ved=0CAUQjRw&amp;url=http://meetmeinthedrawingroom.wordpress.com/tag/art/&amp;ei=30tZUuSNLKX_4AOkmIHIBQ&amp;bvm=bv.53899372,d.dmg&amp;psig=AFQjCNH2CL1qTNA8xmyLhdgcXWmg8inwfg&amp;ust=13816701803171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3.1 Les </a:t>
            </a:r>
            <a:r>
              <a:rPr lang="en-CA" altLang="en-US" dirty="0" err="1" smtClean="0"/>
              <a:t>océans</a:t>
            </a:r>
            <a:r>
              <a:rPr lang="en-CA" altLang="en-US" dirty="0" smtClean="0"/>
              <a:t> et les </a:t>
            </a:r>
            <a:r>
              <a:rPr lang="en-CA" altLang="en-US" dirty="0" err="1" smtClean="0"/>
              <a:t>climats</a:t>
            </a:r>
            <a:endParaRPr lang="en-CA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CA" dirty="0" smtClean="0"/>
              <a:t>Page 82</a:t>
            </a:r>
            <a:endParaRPr lang="en-CA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539552" y="1412776"/>
            <a:ext cx="7992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fr-FR" alt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Chapitre 3:</a:t>
            </a:r>
            <a:r>
              <a:rPr lang="fr-FR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L’influence des océans sur le climat et la répartition des espèces</a:t>
            </a:r>
            <a:endParaRPr kumimoji="0" lang="en-CA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1E533-C215-4B8A-B8E8-2A4F1B218215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Comment </a:t>
            </a:r>
            <a:r>
              <a:rPr lang="en-CA" altLang="en-US" dirty="0" err="1" smtClean="0"/>
              <a:t>est-ce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que</a:t>
            </a:r>
            <a:r>
              <a:rPr lang="en-CA" altLang="en-US" dirty="0" smtClean="0"/>
              <a:t> les </a:t>
            </a:r>
            <a:r>
              <a:rPr lang="en-CA" altLang="en-US" dirty="0" err="1" smtClean="0"/>
              <a:t>océans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influencent</a:t>
            </a:r>
            <a:r>
              <a:rPr lang="en-CA" altLang="en-US" dirty="0" smtClean="0"/>
              <a:t> les </a:t>
            </a:r>
            <a:r>
              <a:rPr lang="en-CA" altLang="en-US" dirty="0" err="1" smtClean="0"/>
              <a:t>climat</a:t>
            </a:r>
            <a:r>
              <a:rPr lang="en-CA" altLang="en-US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975" cy="53784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4800" dirty="0" smtClean="0"/>
              <a:t>Premièrement...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4500" dirty="0" smtClean="0"/>
              <a:t>Les eaux des tropiques près de l’équateur reçoivent plus de soleil: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fr-CA" sz="4500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fr-CA" sz="4500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fr-CA" sz="4200" dirty="0" smtClean="0"/>
              <a:t>Donc plus d’énergie ce qui rend l’eau beaucoup plus chaude!</a:t>
            </a:r>
            <a:endParaRPr lang="fr-CA" sz="4200" dirty="0"/>
          </a:p>
        </p:txBody>
      </p:sp>
      <p:pic>
        <p:nvPicPr>
          <p:cNvPr id="20484" name="Picture 2" descr="https://encrypted-tbn3.gstatic.com/images?q=tbn:ANd9GcRm1dUYST0aExyO53p_yMNbHYvdW-lJc-Q_9NNuLYltLvgpyTd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84984"/>
            <a:ext cx="4029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err="1" smtClean="0"/>
              <a:t>Normallement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dans</a:t>
            </a:r>
            <a:r>
              <a:rPr lang="en-CA" altLang="en-US" dirty="0" smtClean="0"/>
              <a:t> le </a:t>
            </a:r>
            <a:r>
              <a:rPr lang="en-CA" altLang="en-US" dirty="0" err="1" smtClean="0"/>
              <a:t>Pacifique</a:t>
            </a:r>
            <a:r>
              <a:rPr lang="en-CA" altLang="en-US" dirty="0" smtClean="0"/>
              <a:t>...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125"/>
          </a:xfrm>
        </p:spPr>
        <p:txBody>
          <a:bodyPr/>
          <a:lstStyle/>
          <a:p>
            <a:pPr eaLnBrk="1" hangingPunct="1"/>
            <a:r>
              <a:rPr lang="fr-CA" altLang="en-US" dirty="0" smtClean="0"/>
              <a:t>L’eau </a:t>
            </a:r>
            <a:r>
              <a:rPr lang="fr-CA" altLang="en-US" u="sng" dirty="0" smtClean="0"/>
              <a:t>chaude</a:t>
            </a:r>
            <a:r>
              <a:rPr lang="fr-CA" altLang="en-US" dirty="0" smtClean="0"/>
              <a:t> est transportée vers l’ouest par les </a:t>
            </a:r>
            <a:r>
              <a:rPr lang="fr-CA" altLang="en-US" u="sng" dirty="0" smtClean="0"/>
              <a:t>vent</a:t>
            </a:r>
            <a:r>
              <a:rPr lang="fr-CA" altLang="en-US" dirty="0" smtClean="0"/>
              <a:t> </a:t>
            </a:r>
            <a:r>
              <a:rPr lang="fr-CA" altLang="en-US" u="sng" dirty="0" smtClean="0"/>
              <a:t>dominants</a:t>
            </a:r>
            <a:r>
              <a:rPr lang="fr-CA" altLang="en-US" dirty="0" smtClean="0"/>
              <a:t> (Pacific </a:t>
            </a:r>
            <a:r>
              <a:rPr lang="fr-CA" altLang="en-US" dirty="0" err="1" smtClean="0"/>
              <a:t>trade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winds</a:t>
            </a:r>
            <a:r>
              <a:rPr lang="fr-CA" altLang="en-US" dirty="0" smtClean="0"/>
              <a:t>) ce qui force l’eau froide des profondeurs à bouger et </a:t>
            </a:r>
            <a:r>
              <a:rPr lang="fr-CA" altLang="en-US" u="sng" dirty="0" smtClean="0"/>
              <a:t>monter</a:t>
            </a:r>
            <a:r>
              <a:rPr lang="fr-CA" altLang="en-US" dirty="0" smtClean="0"/>
              <a:t> vers la surface (upwelling).</a:t>
            </a:r>
          </a:p>
          <a:p>
            <a:pPr eaLnBrk="1" hangingPunct="1"/>
            <a:r>
              <a:rPr lang="fr-CA" altLang="en-US" dirty="0" smtClean="0"/>
              <a:t>Au </a:t>
            </a:r>
            <a:r>
              <a:rPr lang="fr-CA" altLang="en-US" u="sng" dirty="0" smtClean="0"/>
              <a:t>printemps</a:t>
            </a:r>
            <a:r>
              <a:rPr lang="fr-CA" altLang="en-US" dirty="0" smtClean="0"/>
              <a:t>:</a:t>
            </a:r>
          </a:p>
          <a:p>
            <a:pPr lvl="1" eaLnBrk="1" hangingPunct="1"/>
            <a:r>
              <a:rPr lang="fr-CA" altLang="en-US" dirty="0" smtClean="0"/>
              <a:t>Les vent dominants </a:t>
            </a:r>
            <a:r>
              <a:rPr lang="fr-CA" altLang="en-US" u="sng" dirty="0" smtClean="0"/>
              <a:t>ralentissent</a:t>
            </a:r>
            <a:r>
              <a:rPr lang="fr-CA" altLang="en-US" dirty="0" smtClean="0"/>
              <a:t> et la température de l’eau de l’océan Pacifique </a:t>
            </a:r>
            <a:r>
              <a:rPr lang="fr-CA" altLang="en-US" u="sng" dirty="0" smtClean="0"/>
              <a:t>augmente</a:t>
            </a:r>
            <a:r>
              <a:rPr lang="fr-CA" altLang="en-US" dirty="0" smtClean="0"/>
              <a:t> parce que l’eau froide des profondeurs bouge moins.  QUELQUES semaines plus </a:t>
            </a:r>
            <a:r>
              <a:rPr lang="fr-CA" altLang="en-US" dirty="0" err="1" smtClean="0"/>
              <a:t>tards</a:t>
            </a:r>
            <a:r>
              <a:rPr lang="fr-CA" altLang="en-US" dirty="0" smtClean="0"/>
              <a:t> - </a:t>
            </a:r>
            <a:r>
              <a:rPr lang="fr-CA" altLang="en-US" dirty="0" err="1" smtClean="0"/>
              <a:t>weeks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later</a:t>
            </a:r>
            <a:r>
              <a:rPr lang="fr-CA" altLang="en-US" dirty="0" smtClean="0"/>
              <a:t> – </a:t>
            </a:r>
            <a:r>
              <a:rPr lang="fr-CA" altLang="en-US" dirty="0" smtClean="0">
                <a:solidFill>
                  <a:srgbClr val="FF0000"/>
                </a:solidFill>
              </a:rPr>
              <a:t>les vents dominants deviennent plus fort </a:t>
            </a:r>
            <a:r>
              <a:rPr lang="fr-CA" altLang="en-US" dirty="0" smtClean="0"/>
              <a:t>et la température redevient </a:t>
            </a:r>
            <a:r>
              <a:rPr lang="fr-CA" altLang="en-US" u="sng" dirty="0" smtClean="0"/>
              <a:t>normale</a:t>
            </a:r>
            <a:r>
              <a:rPr lang="fr-CA" altLang="en-US" dirty="0" smtClean="0"/>
              <a:t>.</a:t>
            </a:r>
          </a:p>
          <a:p>
            <a:pPr lvl="1" eaLnBrk="1" hangingPunct="1"/>
            <a:endParaRPr lang="fr-CA" altLang="en-US" dirty="0" smtClean="0"/>
          </a:p>
        </p:txBody>
      </p:sp>
      <p:pic>
        <p:nvPicPr>
          <p:cNvPr id="21508" name="Picture 2" descr="http://faculty.washington.edu/kessler/ENSO/enso_onset_new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37112"/>
            <a:ext cx="3860751" cy="21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MAIS... Les </a:t>
            </a:r>
            <a:r>
              <a:rPr lang="en-CA" dirty="0" err="1" smtClean="0"/>
              <a:t>climats</a:t>
            </a:r>
            <a:r>
              <a:rPr lang="en-CA" dirty="0" smtClean="0"/>
              <a:t> </a:t>
            </a:r>
            <a:r>
              <a:rPr lang="en-CA" dirty="0" err="1" smtClean="0"/>
              <a:t>peuvent</a:t>
            </a:r>
            <a:r>
              <a:rPr lang="en-CA" dirty="0" smtClean="0"/>
              <a:t> </a:t>
            </a:r>
            <a:r>
              <a:rPr lang="en-CA" dirty="0" err="1" smtClean="0"/>
              <a:t>parfois</a:t>
            </a:r>
            <a:r>
              <a:rPr lang="en-CA" dirty="0" smtClean="0"/>
              <a:t> changer..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4000" dirty="0" smtClean="0"/>
              <a:t>Tous les </a:t>
            </a:r>
            <a:r>
              <a:rPr lang="fr-CA" sz="4000" u="sng" dirty="0" smtClean="0"/>
              <a:t>3 – 7 </a:t>
            </a:r>
            <a:r>
              <a:rPr lang="fr-CA" sz="4000" dirty="0" smtClean="0"/>
              <a:t>ans, les vents dominants </a:t>
            </a:r>
            <a:r>
              <a:rPr lang="fr-CA" sz="4000" u="sng" dirty="0" smtClean="0">
                <a:solidFill>
                  <a:srgbClr val="FF0000"/>
                </a:solidFill>
              </a:rPr>
              <a:t>ne retourne pas</a:t>
            </a:r>
            <a:r>
              <a:rPr lang="fr-CA" sz="4000" dirty="0" smtClean="0">
                <a:solidFill>
                  <a:srgbClr val="FF0000"/>
                </a:solidFill>
              </a:rPr>
              <a:t> à leur normale </a:t>
            </a:r>
            <a:r>
              <a:rPr lang="fr-CA" sz="4000" dirty="0" smtClean="0"/>
              <a:t>après le printemps!!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3700" u="sng" dirty="0" smtClean="0"/>
              <a:t>RAISON: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fr-CA" sz="3400" dirty="0" smtClean="0"/>
              <a:t>L’eau de la surface </a:t>
            </a:r>
            <a:r>
              <a:rPr lang="fr-CA" sz="3400" u="sng" dirty="0" smtClean="0"/>
              <a:t>augmente en température</a:t>
            </a:r>
            <a:r>
              <a:rPr lang="fr-CA" sz="3400" dirty="0" smtClean="0"/>
              <a:t> et ne bouge pas vers l’ouest; </a:t>
            </a:r>
            <a:r>
              <a:rPr lang="fr-CA" sz="3400" dirty="0" smtClean="0">
                <a:solidFill>
                  <a:srgbClr val="FF0000"/>
                </a:solidFill>
              </a:rPr>
              <a:t>ce qui prévient </a:t>
            </a:r>
            <a:r>
              <a:rPr lang="fr-CA" sz="3400" dirty="0" smtClean="0"/>
              <a:t> l’eau froide des profondeurs à </a:t>
            </a:r>
            <a:r>
              <a:rPr lang="fr-CA" sz="3400" u="sng" dirty="0" smtClean="0"/>
              <a:t>ne pas remonter </a:t>
            </a:r>
            <a:r>
              <a:rPr lang="fr-CA" sz="3400" dirty="0" smtClean="0"/>
              <a:t>(no upwelling).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3700" dirty="0" smtClean="0"/>
              <a:t>Ces eaux plus chaudes que la normale cause des changements climatiques que l’on appelle: </a:t>
            </a:r>
            <a:r>
              <a:rPr lang="fr-CA" sz="4000" dirty="0" smtClean="0">
                <a:solidFill>
                  <a:srgbClr val="FF0000"/>
                </a:solidFill>
              </a:rPr>
              <a:t>El Niño.</a:t>
            </a:r>
            <a:endParaRPr lang="fr-CA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6000" b="1" dirty="0" smtClean="0">
                <a:solidFill>
                  <a:srgbClr val="FF0000"/>
                </a:solidFill>
              </a:rPr>
              <a:t>El Niño</a:t>
            </a:r>
            <a:endParaRPr lang="en-CA" altLang="en-US" sz="6000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975" cy="4937125"/>
          </a:xfrm>
        </p:spPr>
        <p:txBody>
          <a:bodyPr/>
          <a:lstStyle/>
          <a:p>
            <a:pPr eaLnBrk="1" hangingPunct="1"/>
            <a:r>
              <a:rPr lang="en-CA" altLang="en-US" sz="3200" dirty="0" smtClean="0"/>
              <a:t>Pas de </a:t>
            </a:r>
            <a:r>
              <a:rPr lang="en-CA" altLang="en-US" sz="3200" dirty="0" err="1" smtClean="0"/>
              <a:t>remonté</a:t>
            </a:r>
            <a:r>
              <a:rPr lang="en-CA" altLang="en-US" sz="3200" dirty="0" smtClean="0"/>
              <a:t> des </a:t>
            </a:r>
            <a:r>
              <a:rPr lang="en-CA" altLang="en-US" sz="3200" dirty="0" err="1" smtClean="0"/>
              <a:t>eaux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froides</a:t>
            </a:r>
            <a:r>
              <a:rPr lang="en-CA" altLang="en-US" sz="3200" dirty="0" smtClean="0"/>
              <a:t> – pas de </a:t>
            </a:r>
            <a:r>
              <a:rPr lang="en-CA" altLang="en-US" sz="3200" dirty="0" err="1" smtClean="0"/>
              <a:t>mouvement</a:t>
            </a:r>
            <a:r>
              <a:rPr lang="en-CA" altLang="en-US" sz="3200" dirty="0" smtClean="0"/>
              <a:t> vertical de </a:t>
            </a:r>
            <a:r>
              <a:rPr lang="en-CA" altLang="en-US" sz="3200" dirty="0" err="1" smtClean="0"/>
              <a:t>l’eau</a:t>
            </a:r>
            <a:r>
              <a:rPr lang="en-CA" altLang="en-US" sz="3200" dirty="0" smtClean="0"/>
              <a:t> du </a:t>
            </a:r>
            <a:r>
              <a:rPr lang="en-CA" altLang="en-US" sz="3200" dirty="0" err="1" smtClean="0"/>
              <a:t>plancher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océaninque</a:t>
            </a:r>
            <a:r>
              <a:rPr lang="en-CA" altLang="en-US" sz="3200" dirty="0" smtClean="0"/>
              <a:t> qui </a:t>
            </a:r>
            <a:r>
              <a:rPr lang="en-CA" altLang="en-US" sz="3200" dirty="0" err="1" smtClean="0"/>
              <a:t>est</a:t>
            </a:r>
            <a:r>
              <a:rPr lang="en-CA" altLang="en-US" sz="3200" dirty="0" smtClean="0"/>
              <a:t> riche en substances </a:t>
            </a:r>
            <a:r>
              <a:rPr lang="en-CA" altLang="en-US" sz="3200" dirty="0" err="1" smtClean="0"/>
              <a:t>nutritives</a:t>
            </a:r>
            <a:r>
              <a:rPr lang="en-CA" altLang="en-US" sz="3200" dirty="0" smtClean="0"/>
              <a:t>. </a:t>
            </a:r>
          </a:p>
          <a:p>
            <a:pPr lvl="1" eaLnBrk="1" hangingPunct="1"/>
            <a:r>
              <a:rPr lang="en-CA" altLang="en-US" sz="2900" dirty="0" smtClean="0"/>
              <a:t> Productivity marine </a:t>
            </a:r>
            <a:r>
              <a:rPr lang="en-CA" altLang="en-US" sz="2900" dirty="0" err="1" smtClean="0"/>
              <a:t>basse</a:t>
            </a:r>
            <a:r>
              <a:rPr lang="en-CA" altLang="en-US" sz="2900" dirty="0" smtClean="0"/>
              <a:t>!!</a:t>
            </a:r>
            <a:endParaRPr lang="en-CA" altLang="en-US" sz="2900" b="1" u="sng" dirty="0" smtClean="0"/>
          </a:p>
          <a:p>
            <a:pPr eaLnBrk="1" hangingPunct="1"/>
            <a:r>
              <a:rPr lang="en-CA" altLang="en-US" sz="3200" dirty="0" err="1" smtClean="0"/>
              <a:t>Ce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phénomène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est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responsable</a:t>
            </a:r>
            <a:r>
              <a:rPr lang="en-CA" altLang="en-US" sz="3200" dirty="0" smtClean="0"/>
              <a:t> pour changer les cycles de </a:t>
            </a:r>
            <a:r>
              <a:rPr lang="en-CA" altLang="en-US" sz="3200" dirty="0" err="1" smtClean="0"/>
              <a:t>pluie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dans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plusieurs</a:t>
            </a:r>
            <a:r>
              <a:rPr lang="en-CA" altLang="en-US" sz="3200" dirty="0" smtClean="0"/>
              <a:t> parties du </a:t>
            </a:r>
            <a:r>
              <a:rPr lang="en-CA" altLang="en-US" sz="3200" dirty="0" err="1" smtClean="0"/>
              <a:t>monde</a:t>
            </a:r>
            <a:r>
              <a:rPr lang="en-CA" altLang="en-US" sz="32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6000" b="1" dirty="0" smtClean="0">
                <a:solidFill>
                  <a:srgbClr val="FF0000"/>
                </a:solidFill>
              </a:rPr>
              <a:t>El Niño </a:t>
            </a:r>
            <a:r>
              <a:rPr lang="en-CA" altLang="en-US" sz="2000" b="1" dirty="0" smtClean="0">
                <a:solidFill>
                  <a:srgbClr val="FF0000"/>
                </a:solidFill>
              </a:rPr>
              <a:t>(2)</a:t>
            </a:r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2060848"/>
          <a:ext cx="417646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532"/>
                <a:gridCol w="2190932"/>
              </a:tblGrid>
              <a:tr h="992110">
                <a:tc>
                  <a:txBody>
                    <a:bodyPr/>
                    <a:lstStyle/>
                    <a:p>
                      <a:pPr algn="ctr"/>
                      <a:r>
                        <a:rPr lang="fr-CA" sz="2800" noProof="0" dirty="0" smtClean="0"/>
                        <a:t>Sècheresses</a:t>
                      </a:r>
                      <a:r>
                        <a:rPr lang="fr-CA" sz="2800" baseline="0" noProof="0" dirty="0" smtClean="0"/>
                        <a:t> &amp; feux</a:t>
                      </a:r>
                      <a:endParaRPr lang="fr-CA" sz="2800" noProof="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noProof="0" dirty="0" smtClean="0"/>
                        <a:t>Tempêtes &amp;</a:t>
                      </a:r>
                      <a:r>
                        <a:rPr lang="fr-CA" sz="2800" baseline="0" noProof="0" dirty="0" smtClean="0"/>
                        <a:t> inondations</a:t>
                      </a:r>
                      <a:endParaRPr lang="fr-CA" sz="2800" noProof="0" dirty="0"/>
                    </a:p>
                  </a:txBody>
                  <a:tcPr marL="91437" marR="91437"/>
                </a:tc>
              </a:tr>
              <a:tr h="1888210"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Australie</a:t>
                      </a:r>
                    </a:p>
                    <a:p>
                      <a:r>
                        <a:rPr lang="fr-CA" sz="2800" noProof="0" dirty="0" smtClean="0"/>
                        <a:t>Afrique</a:t>
                      </a:r>
                    </a:p>
                    <a:p>
                      <a:r>
                        <a:rPr lang="fr-CA" sz="2800" noProof="0" dirty="0" smtClean="0"/>
                        <a:t>Amérique</a:t>
                      </a:r>
                      <a:r>
                        <a:rPr lang="fr-CA" sz="2800" baseline="0" noProof="0" dirty="0" smtClean="0"/>
                        <a:t> </a:t>
                      </a:r>
                      <a:r>
                        <a:rPr lang="fr-CA" sz="2800" noProof="0" dirty="0" smtClean="0"/>
                        <a:t>Centrale</a:t>
                      </a:r>
                      <a:endParaRPr lang="fr-CA" sz="2800" noProof="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Pérou</a:t>
                      </a:r>
                    </a:p>
                    <a:p>
                      <a:r>
                        <a:rPr lang="fr-CA" sz="2800" noProof="0" dirty="0" smtClean="0"/>
                        <a:t>Chili</a:t>
                      </a:r>
                    </a:p>
                    <a:p>
                      <a:r>
                        <a:rPr lang="fr-CA" sz="2800" noProof="0" dirty="0" smtClean="0"/>
                        <a:t>Amérique du Nord</a:t>
                      </a:r>
                      <a:endParaRPr lang="fr-CA" sz="2800" noProof="0" dirty="0"/>
                    </a:p>
                  </a:txBody>
                  <a:tcPr marL="91437" marR="91437"/>
                </a:tc>
              </a:tr>
            </a:tbl>
          </a:graphicData>
        </a:graphic>
      </p:graphicFrame>
      <p:pic>
        <p:nvPicPr>
          <p:cNvPr id="7" name="Picture 4" descr="http://www.bom.gov.au/climate/glossary/elnino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0695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48064" y="5733256"/>
            <a:ext cx="3529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200" dirty="0" smtClean="0">
                <a:hlinkClick r:id="rId4"/>
              </a:rPr>
              <a:t>http://www.youtube.com/watch?v=7FVZrw7bk1w</a:t>
            </a:r>
            <a:endParaRPr lang="en-CA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800" b="1" dirty="0" smtClean="0">
                <a:solidFill>
                  <a:schemeClr val="tx1"/>
                </a:solidFill>
              </a:rPr>
              <a:t>Après La</a:t>
            </a:r>
            <a:r>
              <a:rPr lang="en-CA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CA" altLang="en-US" sz="4800" b="1" dirty="0" smtClean="0">
                <a:solidFill>
                  <a:schemeClr val="tx1"/>
                </a:solidFill>
              </a:rPr>
              <a:t>Ni</a:t>
            </a:r>
            <a:r>
              <a:rPr lang="en-CA" altLang="en-US" sz="4800" b="1" dirty="0" smtClean="0">
                <a:solidFill>
                  <a:schemeClr val="tx1"/>
                </a:solidFill>
                <a:latin typeface="Franklin Gothic Medium Cond" pitchFamily="34" charset="0"/>
              </a:rPr>
              <a:t>ño</a:t>
            </a:r>
            <a:r>
              <a:rPr lang="en-CA" altLang="en-US" sz="4800" b="1" dirty="0" smtClean="0">
                <a:solidFill>
                  <a:srgbClr val="FF0000"/>
                </a:solidFill>
                <a:latin typeface="Franklin Gothic Medium Cond" pitchFamily="34" charset="0"/>
              </a:rPr>
              <a:t> on a:</a:t>
            </a:r>
            <a:endParaRPr lang="en-CA" alt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94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sz="3200" b="1" dirty="0" smtClean="0">
                <a:solidFill>
                  <a:srgbClr val="FF0000"/>
                </a:solidFill>
              </a:rPr>
              <a:t>La Ni</a:t>
            </a:r>
            <a:r>
              <a:rPr lang="en-CA" sz="3200" b="1" dirty="0" smtClean="0">
                <a:solidFill>
                  <a:srgbClr val="FF0000"/>
                </a:solidFill>
                <a:latin typeface="Franklin Gothic Medium Cond"/>
              </a:rPr>
              <a:t>ña</a:t>
            </a:r>
            <a:endParaRPr lang="en-CA" altLang="en-US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altLang="en-US" sz="3200" dirty="0" smtClean="0"/>
              <a:t>Les vents dominants de </a:t>
            </a:r>
            <a:r>
              <a:rPr lang="en-CA" altLang="en-US" sz="3200" dirty="0" err="1" smtClean="0"/>
              <a:t>l’équateur</a:t>
            </a:r>
            <a:r>
              <a:rPr lang="en-CA" altLang="en-US" sz="3200" dirty="0" smtClean="0"/>
              <a:t> </a:t>
            </a:r>
            <a:r>
              <a:rPr lang="en-CA" altLang="en-US" sz="3200" u="sng" dirty="0" err="1" smtClean="0"/>
              <a:t>augmentent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ce</a:t>
            </a:r>
            <a:r>
              <a:rPr lang="en-CA" altLang="en-US" sz="3200" dirty="0" smtClean="0"/>
              <a:t> qui cause: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altLang="en-US" sz="2900" dirty="0" smtClean="0"/>
              <a:t> </a:t>
            </a:r>
            <a:r>
              <a:rPr lang="en-CA" altLang="en-US" sz="2900" u="sng" dirty="0" err="1" smtClean="0"/>
              <a:t>une</a:t>
            </a:r>
            <a:r>
              <a:rPr lang="en-CA" altLang="en-US" sz="2900" u="sng" dirty="0" smtClean="0"/>
              <a:t> </a:t>
            </a:r>
            <a:r>
              <a:rPr lang="en-CA" altLang="en-US" sz="2900" u="sng" dirty="0" err="1" smtClean="0"/>
              <a:t>remonté</a:t>
            </a:r>
            <a:r>
              <a:rPr lang="en-CA" altLang="en-US" sz="2900" u="sng" dirty="0" smtClean="0"/>
              <a:t> </a:t>
            </a:r>
            <a:r>
              <a:rPr lang="en-CA" altLang="en-US" sz="2900" u="sng" dirty="0" err="1" smtClean="0"/>
              <a:t>d’eau</a:t>
            </a:r>
            <a:r>
              <a:rPr lang="en-CA" altLang="en-US" sz="2900" u="sng" dirty="0" smtClean="0"/>
              <a:t> </a:t>
            </a:r>
            <a:r>
              <a:rPr lang="en-CA" altLang="en-US" sz="2900" u="sng" dirty="0" err="1" smtClean="0"/>
              <a:t>froide</a:t>
            </a:r>
            <a:r>
              <a:rPr lang="en-CA" altLang="en-US" sz="2900" u="sng" dirty="0" smtClean="0"/>
              <a:t> continue</a:t>
            </a:r>
            <a:r>
              <a:rPr lang="en-CA" altLang="en-US" sz="29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CA" altLang="en-US" sz="3200" dirty="0" err="1" smtClean="0"/>
              <a:t>Ces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température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océanique</a:t>
            </a:r>
            <a:r>
              <a:rPr lang="en-CA" altLang="en-US" sz="3200" dirty="0" smtClean="0"/>
              <a:t> </a:t>
            </a:r>
            <a:r>
              <a:rPr lang="en-CA" altLang="en-US" sz="3200" u="sng" dirty="0" smtClean="0"/>
              <a:t>FROIDE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anormale</a:t>
            </a:r>
            <a:r>
              <a:rPr lang="en-CA" altLang="en-US" sz="3200" dirty="0" smtClean="0"/>
              <a:t> </a:t>
            </a:r>
            <a:r>
              <a:rPr lang="en-CA" altLang="en-US" sz="3200" dirty="0" err="1" smtClean="0"/>
              <a:t>sont</a:t>
            </a:r>
            <a:r>
              <a:rPr lang="en-CA" altLang="en-US" sz="3200" dirty="0" smtClean="0"/>
              <a:t> le contraire de El Nino. </a:t>
            </a:r>
          </a:p>
        </p:txBody>
      </p:sp>
      <p:pic>
        <p:nvPicPr>
          <p:cNvPr id="24580" name="Picture 2" descr="http://faculty.washington.edu/kessler/ENSO/enso_normal_new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4464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5400" b="1" smtClean="0">
                <a:solidFill>
                  <a:srgbClr val="FF0000"/>
                </a:solidFill>
              </a:rPr>
              <a:t>La Ni</a:t>
            </a:r>
            <a:r>
              <a:rPr lang="en-CA" altLang="en-US" sz="5400" b="1" smtClean="0">
                <a:solidFill>
                  <a:srgbClr val="FF0000"/>
                </a:solidFill>
                <a:latin typeface="Franklin Gothic Medium Cond" pitchFamily="34" charset="0"/>
              </a:rPr>
              <a:t>ña</a:t>
            </a:r>
            <a:endParaRPr lang="en-CA" altLang="en-US" sz="5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1341438"/>
          <a:ext cx="8640763" cy="408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561"/>
                <a:gridCol w="4994202"/>
              </a:tblGrid>
              <a:tr h="579165">
                <a:tc>
                  <a:txBody>
                    <a:bodyPr/>
                    <a:lstStyle/>
                    <a:p>
                      <a:pPr algn="l"/>
                      <a:r>
                        <a:rPr lang="fr-CA" sz="3200" noProof="0" dirty="0" smtClean="0"/>
                        <a:t>Pluies fortes</a:t>
                      </a:r>
                      <a:endParaRPr lang="fr-CA" sz="3200" noProof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3200" noProof="0" dirty="0" smtClean="0"/>
                        <a:t>Effets sur l’océan...</a:t>
                      </a:r>
                      <a:endParaRPr lang="fr-CA" sz="3200" noProof="0" dirty="0"/>
                    </a:p>
                  </a:txBody>
                  <a:tcPr marL="91437" marR="91437" marT="45724" marB="45724"/>
                </a:tc>
              </a:tr>
              <a:tr h="3505472">
                <a:tc>
                  <a:txBody>
                    <a:bodyPr/>
                    <a:lstStyle/>
                    <a:p>
                      <a:pPr algn="l"/>
                      <a:r>
                        <a:rPr lang="fr-CA" sz="3200" noProof="0" dirty="0" smtClean="0"/>
                        <a:t>Australie</a:t>
                      </a:r>
                    </a:p>
                    <a:p>
                      <a:pPr algn="l"/>
                      <a:r>
                        <a:rPr lang="fr-CA" sz="3200" noProof="0" dirty="0" smtClean="0"/>
                        <a:t>Afrique</a:t>
                      </a:r>
                    </a:p>
                    <a:p>
                      <a:pPr algn="l"/>
                      <a:r>
                        <a:rPr lang="fr-CA" sz="3200" noProof="0" dirty="0" smtClean="0"/>
                        <a:t>Amérique du Sud</a:t>
                      </a:r>
                      <a:endParaRPr lang="fr-CA" sz="3200" noProof="0" dirty="0"/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2800" noProof="0" dirty="0" smtClean="0"/>
                        <a:t>-Les températures</a:t>
                      </a:r>
                      <a:r>
                        <a:rPr lang="fr-CA" altLang="en-US" sz="2800" baseline="0" noProof="0" dirty="0" smtClean="0"/>
                        <a:t> froide dû à la remonté cause la productivité marine à augmenter</a:t>
                      </a:r>
                      <a:r>
                        <a:rPr lang="fr-CA" altLang="en-US" sz="2800" noProof="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en-US" sz="2800" noProof="0" dirty="0" smtClean="0"/>
                        <a:t>- </a:t>
                      </a:r>
                      <a:r>
                        <a:rPr lang="fr-CA" altLang="en-US" sz="2800" b="1" u="sng" noProof="0" dirty="0" smtClean="0"/>
                        <a:t>Remonté d’eau froide</a:t>
                      </a:r>
                      <a:r>
                        <a:rPr lang="fr-CA" altLang="en-US" sz="2800" b="1" u="sng" baseline="0" noProof="0" dirty="0" smtClean="0"/>
                        <a:t>: </a:t>
                      </a:r>
                      <a:r>
                        <a:rPr lang="fr-CA" altLang="en-US" sz="2800" noProof="0" dirty="0" smtClean="0"/>
                        <a:t>Ce mouvement vertical (vers le haut)</a:t>
                      </a:r>
                      <a:r>
                        <a:rPr lang="fr-CA" altLang="en-US" sz="2800" baseline="0" noProof="0" dirty="0" smtClean="0"/>
                        <a:t> amène des substances nutritives pour le phytoplancton</a:t>
                      </a:r>
                      <a:r>
                        <a:rPr lang="fr-CA" altLang="en-US" sz="2800" noProof="0" dirty="0" smtClean="0"/>
                        <a:t>.</a:t>
                      </a:r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  <p:pic>
        <p:nvPicPr>
          <p:cNvPr id="25614" name="Picture 2" descr="http://www.weatherimages.org/graphics/lanina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49725"/>
            <a:ext cx="37830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4" descr="http://files.myopera.com/nielsol/blog/upwell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13176"/>
            <a:ext cx="29523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6000" b="1" smtClean="0">
                <a:solidFill>
                  <a:srgbClr val="FF0000"/>
                </a:solidFill>
              </a:rPr>
              <a:t>La Ni</a:t>
            </a:r>
            <a:r>
              <a:rPr lang="en-CA" altLang="en-US" sz="6000" b="1" smtClean="0">
                <a:solidFill>
                  <a:srgbClr val="FF0000"/>
                </a:solidFill>
                <a:latin typeface="Franklin Gothic Medium Cond" pitchFamily="34" charset="0"/>
              </a:rPr>
              <a:t>ña</a:t>
            </a:r>
            <a:endParaRPr lang="en-CA" altLang="en-US" sz="6000" smtClean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429803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3200" dirty="0" smtClean="0"/>
              <a:t>L’accumulation des eaux chaudes dans les régions opposées des remontés d’eau froides forcent le phytoplancton à bouger vers les eaux plus profondes.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3200" dirty="0" smtClean="0"/>
              <a:t>Les poissons et autres animaux qui mangent ces organismes suivent leur source de nourriture: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2900" dirty="0" smtClean="0"/>
              <a:t> La productivité marine baisse (dans l’ouest du Pacifique)</a:t>
            </a:r>
          </a:p>
          <a:p>
            <a:pPr marL="1097915" lvl="3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2500" dirty="0" smtClean="0"/>
              <a:t>Tandis que la production est </a:t>
            </a:r>
            <a:r>
              <a:rPr lang="en-CA" altLang="en-US" sz="2500" dirty="0" err="1" smtClean="0"/>
              <a:t>élevée</a:t>
            </a:r>
            <a:r>
              <a:rPr lang="en-CA" altLang="en-US" sz="2500" dirty="0" smtClean="0"/>
              <a:t> </a:t>
            </a:r>
            <a:r>
              <a:rPr lang="en-CA" altLang="en-US" sz="2500" dirty="0" err="1" smtClean="0"/>
              <a:t>dans</a:t>
            </a:r>
            <a:r>
              <a:rPr lang="en-CA" altLang="en-US" sz="2500" dirty="0" smtClean="0"/>
              <a:t> </a:t>
            </a:r>
            <a:r>
              <a:rPr lang="en-CA" altLang="en-US" sz="2500" dirty="0" err="1" smtClean="0"/>
              <a:t>l’est</a:t>
            </a:r>
            <a:r>
              <a:rPr lang="en-CA" altLang="en-US" sz="2500" dirty="0" smtClean="0"/>
              <a:t> (</a:t>
            </a:r>
            <a:r>
              <a:rPr lang="en-CA" altLang="en-US" sz="2500" dirty="0" err="1" smtClean="0"/>
              <a:t>où</a:t>
            </a:r>
            <a:r>
              <a:rPr lang="en-CA" altLang="en-US" sz="2500" dirty="0" smtClean="0"/>
              <a:t> se </a:t>
            </a:r>
            <a:r>
              <a:rPr lang="en-CA" altLang="en-US" sz="2500" dirty="0" err="1" smtClean="0"/>
              <a:t>retrouve</a:t>
            </a:r>
            <a:r>
              <a:rPr lang="en-CA" altLang="en-US" sz="2500" dirty="0" smtClean="0"/>
              <a:t> les </a:t>
            </a:r>
            <a:r>
              <a:rPr lang="en-CA" altLang="en-US" sz="2500" dirty="0" err="1" smtClean="0"/>
              <a:t>remontés</a:t>
            </a:r>
            <a:r>
              <a:rPr lang="en-CA" altLang="en-US" sz="2500" dirty="0" smtClean="0"/>
              <a:t> </a:t>
            </a:r>
            <a:r>
              <a:rPr lang="en-CA" altLang="en-US" sz="2500" dirty="0" err="1" smtClean="0"/>
              <a:t>d’eau</a:t>
            </a:r>
            <a:r>
              <a:rPr lang="en-CA" altLang="en-US" sz="2500" dirty="0" smtClean="0"/>
              <a:t> </a:t>
            </a:r>
            <a:r>
              <a:rPr lang="en-CA" altLang="en-US" sz="2500" dirty="0" err="1" smtClean="0"/>
              <a:t>froides</a:t>
            </a:r>
            <a:r>
              <a:rPr lang="fr-CA" altLang="en-US" sz="2500" dirty="0" smtClean="0"/>
              <a:t>.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049712" y="188640"/>
            <a:ext cx="5094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1600" dirty="0">
                <a:hlinkClick r:id="rId2"/>
              </a:rPr>
              <a:t>http://www.youtube.com/watch?v=hP38TG0f5Ko</a:t>
            </a:r>
            <a:endParaRPr lang="en-CA" alt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El 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Niño et La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Niña </a:t>
            </a:r>
            <a:br>
              <a:rPr lang="en-C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CA" sz="1200" dirty="0" smtClean="0">
                <a:solidFill>
                  <a:schemeClr val="tx2">
                    <a:satMod val="130000"/>
                  </a:schemeClr>
                </a:solidFill>
              </a:rPr>
              <a:t>page 85</a:t>
            </a:r>
            <a:endParaRPr lang="en-C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468313" y="1412875"/>
          <a:ext cx="8353425" cy="486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79"/>
                <a:gridCol w="2808312"/>
                <a:gridCol w="3313634"/>
              </a:tblGrid>
              <a:tr h="610312">
                <a:tc>
                  <a:txBody>
                    <a:bodyPr/>
                    <a:lstStyle/>
                    <a:p>
                      <a:endParaRPr lang="fr-CA" sz="2800" noProof="0" dirty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noProof="0" smtClean="0">
                          <a:solidFill>
                            <a:schemeClr val="bg1"/>
                          </a:solidFill>
                        </a:rPr>
                        <a:t>El Niño </a:t>
                      </a:r>
                      <a:endParaRPr lang="fr-CA" sz="2800" noProof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noProof="0" smtClean="0">
                          <a:solidFill>
                            <a:schemeClr val="bg1"/>
                          </a:solidFill>
                        </a:rPr>
                        <a:t>La Niña </a:t>
                      </a:r>
                      <a:endParaRPr lang="fr-CA" sz="2800" noProof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14" marB="45714"/>
                </a:tc>
              </a:tr>
              <a:tr h="900988">
                <a:tc>
                  <a:txBody>
                    <a:bodyPr/>
                    <a:lstStyle/>
                    <a:p>
                      <a:r>
                        <a:rPr lang="fr-CA" sz="2800" noProof="0" smtClean="0"/>
                        <a:t>Vents dominants</a:t>
                      </a:r>
                      <a:endParaRPr lang="fr-CA" sz="2800" noProof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 Baissent 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Augmentent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</a:tr>
              <a:tr h="1656569"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Température de</a:t>
                      </a:r>
                      <a:r>
                        <a:rPr lang="fr-CA" sz="2800" baseline="0" noProof="0" dirty="0" smtClean="0"/>
                        <a:t> l’o</a:t>
                      </a:r>
                      <a:r>
                        <a:rPr lang="fr-CA" sz="2800" noProof="0" dirty="0" smtClean="0"/>
                        <a:t>céan 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Réchauffement  (baisse de la remonté froide)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Refroidissement (augmentation</a:t>
                      </a:r>
                      <a:r>
                        <a:rPr lang="fr-CA" sz="2800" baseline="0" noProof="0" dirty="0" smtClean="0"/>
                        <a:t> de la remonté froide)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</a:tr>
              <a:tr h="1656569"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Productivité</a:t>
                      </a:r>
                      <a:r>
                        <a:rPr lang="fr-CA" sz="2800" baseline="0" noProof="0" dirty="0" smtClean="0"/>
                        <a:t> </a:t>
                      </a:r>
                      <a:r>
                        <a:rPr lang="fr-CA" sz="2800" noProof="0" dirty="0" smtClean="0"/>
                        <a:t>Marine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Baisse (moins de substances nutritives)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fr-CA" sz="2800" noProof="0" dirty="0" smtClean="0"/>
                        <a:t>Augmente (augmentation</a:t>
                      </a:r>
                      <a:r>
                        <a:rPr lang="fr-CA" sz="2800" baseline="0" noProof="0" dirty="0" smtClean="0"/>
                        <a:t> des substances </a:t>
                      </a:r>
                      <a:r>
                        <a:rPr lang="fr-CA" sz="2800" noProof="0" dirty="0" smtClean="0"/>
                        <a:t>nutritives)</a:t>
                      </a:r>
                      <a:endParaRPr lang="fr-CA" sz="2800" noProof="0" dirty="0"/>
                    </a:p>
                  </a:txBody>
                  <a:tcPr marL="91445" marR="91445" marT="45714" marB="45714"/>
                </a:tc>
              </a:tr>
            </a:tbl>
          </a:graphicData>
        </a:graphic>
      </p:graphicFrame>
      <p:sp>
        <p:nvSpPr>
          <p:cNvPr id="27673" name="Rectangle 14"/>
          <p:cNvSpPr>
            <a:spLocks noChangeArrowheads="1"/>
          </p:cNvSpPr>
          <p:nvPr/>
        </p:nvSpPr>
        <p:spPr bwMode="auto">
          <a:xfrm>
            <a:off x="2267744" y="6309320"/>
            <a:ext cx="5472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dirty="0">
                <a:hlinkClick r:id="rId2"/>
              </a:rPr>
              <a:t>http://www.youtube.com/watch?v=sIUSWEftN4w</a:t>
            </a:r>
            <a:endParaRPr lang="en-C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B2AD0-71BF-4B32-B000-9D40FFECCA1B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3.2 La vie </a:t>
            </a:r>
            <a:r>
              <a:rPr lang="en-CA" altLang="en-US" dirty="0" err="1" smtClean="0"/>
              <a:t>dans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l’eau</a:t>
            </a:r>
            <a:endParaRPr lang="en-CA" alt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CA" dirty="0" smtClean="0"/>
              <a:t>Page 90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1E533-C215-4B8A-B8E8-2A4F1B218215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err="1" smtClean="0"/>
              <a:t>Climat</a:t>
            </a:r>
            <a:r>
              <a:rPr lang="en-CA" altLang="en-US" dirty="0" smtClean="0"/>
              <a:t> et Temps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 err="1" smtClean="0"/>
              <a:t>Climat</a:t>
            </a:r>
            <a:r>
              <a:rPr lang="en-CA" altLang="en-US" dirty="0" smtClean="0"/>
              <a:t> 	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268760"/>
            <a:ext cx="4041775" cy="68580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Temps / </a:t>
            </a:r>
            <a:r>
              <a:rPr lang="en-CA" altLang="en-US" dirty="0" err="1" smtClean="0"/>
              <a:t>Météo</a:t>
            </a:r>
            <a:endParaRPr lang="en-CA" altLang="en-US" dirty="0" smtClean="0"/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2133600"/>
            <a:ext cx="4464496" cy="4038600"/>
          </a:xfrm>
        </p:spPr>
        <p:txBody>
          <a:bodyPr/>
          <a:lstStyle/>
          <a:p>
            <a:pPr eaLnBrk="1" hangingPunct="1"/>
            <a:r>
              <a:rPr lang="fr-CA" altLang="en-US" sz="2800" smtClean="0"/>
              <a:t>Observation des conditions météorologiques normales sur une longue période de temps. </a:t>
            </a:r>
          </a:p>
          <a:p>
            <a:pPr lvl="1" eaLnBrk="1" hangingPunct="1"/>
            <a:r>
              <a:rPr lang="fr-CA" altLang="en-US" smtClean="0"/>
              <a:t>Les océans jouent un rôle important.</a:t>
            </a:r>
          </a:p>
        </p:txBody>
      </p:sp>
      <p:sp>
        <p:nvSpPr>
          <p:cNvPr id="11270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2204864"/>
            <a:ext cx="4038600" cy="4038600"/>
          </a:xfrm>
        </p:spPr>
        <p:txBody>
          <a:bodyPr/>
          <a:lstStyle/>
          <a:p>
            <a:pPr eaLnBrk="1" hangingPunct="1"/>
            <a:r>
              <a:rPr lang="fr-CA" dirty="0" smtClean="0">
                <a:latin typeface="Arial" charset="0"/>
                <a:cs typeface="Arial" charset="0"/>
              </a:rPr>
              <a:t>État de l’atmosphère à un moment et à un endroit spécifique</a:t>
            </a:r>
            <a:r>
              <a:rPr lang="fr-CA" altLang="en-US" dirty="0" smtClean="0"/>
              <a:t>. </a:t>
            </a:r>
          </a:p>
          <a:p>
            <a:pPr lvl="1" eaLnBrk="1" hangingPunct="1"/>
            <a:r>
              <a:rPr lang="fr-CA" altLang="en-US" dirty="0" smtClean="0"/>
              <a:t>Température</a:t>
            </a:r>
          </a:p>
          <a:p>
            <a:pPr lvl="1" eaLnBrk="1" hangingPunct="1"/>
            <a:r>
              <a:rPr lang="fr-CA" altLang="en-US" dirty="0" smtClean="0"/>
              <a:t>Vitesse et direction du vent</a:t>
            </a:r>
          </a:p>
          <a:p>
            <a:pPr lvl="1" eaLnBrk="1" hangingPunct="1"/>
            <a:r>
              <a:rPr lang="fr-CA" altLang="en-US" dirty="0" smtClean="0"/>
              <a:t>Pression atmosphérique</a:t>
            </a:r>
          </a:p>
          <a:p>
            <a:pPr lvl="1" eaLnBrk="1" hangingPunct="1"/>
            <a:r>
              <a:rPr lang="fr-CA" altLang="en-US" dirty="0" smtClean="0"/>
              <a:t>Humidité (précipitation) </a:t>
            </a:r>
          </a:p>
        </p:txBody>
      </p:sp>
      <p:pic>
        <p:nvPicPr>
          <p:cNvPr id="11271" name="Picture 2" descr="http://www.eo.ucar.edu/kids/green/images/page1a_weather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8913"/>
            <a:ext cx="187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http://www.dessertseed.com/world_climate_map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97152"/>
            <a:ext cx="33623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B2AD0-71BF-4B32-B000-9D40FFECCA1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 smtClean="0"/>
              <a:t>Facteurs</a:t>
            </a:r>
            <a:r>
              <a:rPr lang="en-CA" altLang="en-US" dirty="0" smtClean="0"/>
              <a:t> qui </a:t>
            </a:r>
            <a:r>
              <a:rPr lang="en-CA" altLang="en-US" dirty="0" err="1" smtClean="0"/>
              <a:t>affectent</a:t>
            </a:r>
            <a:r>
              <a:rPr lang="en-CA" altLang="en-US" dirty="0" smtClean="0"/>
              <a:t> la </a:t>
            </a:r>
            <a:r>
              <a:rPr lang="en-CA" altLang="en-US" dirty="0" err="1" smtClean="0"/>
              <a:t>qualité</a:t>
            </a:r>
            <a:r>
              <a:rPr lang="en-CA" altLang="en-US" dirty="0" smtClean="0"/>
              <a:t> de </a:t>
            </a:r>
            <a:r>
              <a:rPr lang="en-CA" altLang="en-US" dirty="0" err="1" smtClean="0"/>
              <a:t>l’eau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systèmes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d’eau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douce</a:t>
            </a:r>
            <a:r>
              <a:rPr lang="en-CA" altLang="en-US" dirty="0" smtClean="0"/>
              <a:t> et </a:t>
            </a:r>
            <a:r>
              <a:rPr lang="en-CA" altLang="en-US" dirty="0" err="1" smtClean="0"/>
              <a:t>salée</a:t>
            </a:r>
            <a:r>
              <a:rPr lang="en-CA" altLang="en-US" dirty="0" smtClean="0"/>
              <a:t>.</a:t>
            </a:r>
          </a:p>
        </p:txBody>
      </p:sp>
      <p:sp>
        <p:nvSpPr>
          <p:cNvPr id="44035" name="Content Placeholder 7"/>
          <p:cNvSpPr>
            <a:spLocks noGrp="1"/>
          </p:cNvSpPr>
          <p:nvPr>
            <p:ph sz="quarter" idx="1"/>
          </p:nvPr>
        </p:nvSpPr>
        <p:spPr>
          <a:xfrm>
            <a:off x="250825" y="1219200"/>
            <a:ext cx="8642350" cy="53054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fr-CA" altLang="en-US" sz="2800" b="1" u="sng" dirty="0" smtClean="0">
                <a:solidFill>
                  <a:srgbClr val="0070C0"/>
                </a:solidFill>
              </a:rPr>
              <a:t>Eau douce</a:t>
            </a:r>
            <a:r>
              <a:rPr lang="fr-CA" altLang="en-US" sz="2800" u="sng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CA" altLang="en-US" sz="2800" dirty="0" smtClean="0"/>
              <a:t>La végétation le long des cours d’eau joue un rôle important pour une bonne qualité de l’eau.</a:t>
            </a:r>
          </a:p>
          <a:p>
            <a:pPr lvl="1"/>
            <a:r>
              <a:rPr lang="fr-CA" altLang="en-US" sz="2800" dirty="0" smtClean="0"/>
              <a:t>Les plantes (avec des racines):</a:t>
            </a:r>
          </a:p>
          <a:p>
            <a:pPr lvl="2"/>
            <a:r>
              <a:rPr lang="fr-CA" altLang="en-US" sz="2800" dirty="0" smtClean="0"/>
              <a:t>Réduisent l’érosion et la </a:t>
            </a:r>
            <a:r>
              <a:rPr lang="fr-CA" altLang="en-US" sz="2800" dirty="0" err="1" smtClean="0"/>
              <a:t>turbité</a:t>
            </a:r>
            <a:r>
              <a:rPr lang="fr-CA" altLang="en-US" sz="2800" dirty="0" smtClean="0"/>
              <a:t> sur le bord des cours d’eau</a:t>
            </a:r>
          </a:p>
          <a:p>
            <a:pPr lvl="2"/>
            <a:r>
              <a:rPr lang="fr-CA" altLang="en-US" sz="2800" dirty="0" smtClean="0"/>
              <a:t>Nettoient l’eau avec des processus naturels</a:t>
            </a:r>
          </a:p>
          <a:p>
            <a:pPr lvl="3"/>
            <a:r>
              <a:rPr lang="fr-CA" altLang="en-US" sz="2600" dirty="0" smtClean="0"/>
              <a:t>Agit comme filtre naturel pour enlever la pollution</a:t>
            </a:r>
          </a:p>
          <a:p>
            <a:pPr>
              <a:buFont typeface="Wingdings 3" pitchFamily="18" charset="2"/>
              <a:buNone/>
            </a:pPr>
            <a:r>
              <a:rPr lang="fr-CA" altLang="en-US" sz="2800" b="1" u="sng" dirty="0" smtClean="0">
                <a:solidFill>
                  <a:srgbClr val="0070C0"/>
                </a:solidFill>
              </a:rPr>
              <a:t>Eau salée:</a:t>
            </a:r>
          </a:p>
          <a:p>
            <a:pPr lvl="2"/>
            <a:r>
              <a:rPr lang="fr-CA" altLang="en-US" sz="2800" dirty="0" smtClean="0"/>
              <a:t>Les courants et les marées créent un effet de chasse d’eau (flushes out) dans les estuaires.</a:t>
            </a:r>
          </a:p>
          <a:p>
            <a:pPr lvl="2"/>
            <a:endParaRPr lang="fr-CA" altLang="en-US" dirty="0" smtClean="0"/>
          </a:p>
          <a:p>
            <a:pPr lvl="2"/>
            <a:endParaRPr lang="fr-CA" altLang="en-US" dirty="0" smtClean="0"/>
          </a:p>
          <a:p>
            <a:pPr lvl="1"/>
            <a:endParaRPr lang="fr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975" cy="1116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600" dirty="0" err="1" smtClean="0"/>
              <a:t>Facteurs</a:t>
            </a:r>
            <a:r>
              <a:rPr lang="en-CA" sz="3600" dirty="0" smtClean="0"/>
              <a:t> </a:t>
            </a:r>
            <a:r>
              <a:rPr lang="en-CA" sz="3600" dirty="0" err="1" smtClean="0"/>
              <a:t>abiotiques</a:t>
            </a:r>
            <a:r>
              <a:rPr lang="en-CA" sz="3600" dirty="0" smtClean="0"/>
              <a:t> qui </a:t>
            </a:r>
            <a:r>
              <a:rPr lang="en-CA" sz="3600" dirty="0" err="1" smtClean="0"/>
              <a:t>affectent</a:t>
            </a:r>
            <a:r>
              <a:rPr lang="en-CA" sz="3600" dirty="0" smtClean="0"/>
              <a:t> la distribution des </a:t>
            </a:r>
            <a:r>
              <a:rPr lang="en-CA" sz="3600" dirty="0" err="1" smtClean="0"/>
              <a:t>plantes</a:t>
            </a:r>
            <a:r>
              <a:rPr lang="en-CA" sz="3600" dirty="0" smtClean="0"/>
              <a:t> et des </a:t>
            </a:r>
            <a:r>
              <a:rPr lang="en-CA" sz="3600" dirty="0" err="1" smtClean="0"/>
              <a:t>animaux</a:t>
            </a:r>
            <a:r>
              <a:rPr lang="en-CA" sz="3600" dirty="0" smtClean="0"/>
              <a:t>.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3649960"/>
          </a:xfrm>
        </p:spPr>
        <p:txBody>
          <a:bodyPr/>
          <a:lstStyle/>
          <a:p>
            <a:pPr marL="996950" indent="-914400" eaLnBrk="1" hangingPunct="1"/>
            <a:r>
              <a:rPr lang="fr-CA" altLang="en-US" sz="3600" dirty="0" smtClean="0">
                <a:solidFill>
                  <a:srgbClr val="FF0000"/>
                </a:solidFill>
              </a:rPr>
              <a:t>Température</a:t>
            </a:r>
            <a:r>
              <a:rPr lang="fr-CA" altLang="en-US" sz="3600" dirty="0" smtClean="0"/>
              <a:t>:</a:t>
            </a:r>
          </a:p>
          <a:p>
            <a:pPr marL="996950" indent="-914400" eaLnBrk="1" hangingPunct="1">
              <a:buFont typeface="Wingdings 2" pitchFamily="18" charset="2"/>
              <a:buNone/>
            </a:pPr>
            <a:r>
              <a:rPr lang="fr-CA" altLang="en-US" sz="3600" dirty="0" smtClean="0"/>
              <a:t>	Température basse veux dire plus d’oxygène dissous.</a:t>
            </a:r>
          </a:p>
          <a:p>
            <a:pPr marL="996950" indent="-914400" eaLnBrk="1" hangingPunct="1"/>
            <a:r>
              <a:rPr lang="fr-CA" altLang="en-US" sz="3600" dirty="0" smtClean="0">
                <a:solidFill>
                  <a:srgbClr val="FF0000"/>
                </a:solidFill>
              </a:rPr>
              <a:t>Oxygène dissous</a:t>
            </a:r>
            <a:r>
              <a:rPr lang="fr-CA" altLang="en-US" sz="3600" dirty="0" smtClean="0"/>
              <a:t>:</a:t>
            </a:r>
          </a:p>
          <a:p>
            <a:pPr marL="996950" indent="-914400" eaLnBrk="1" hangingPunct="1">
              <a:buFont typeface="Wingdings 2" pitchFamily="18" charset="2"/>
              <a:buNone/>
            </a:pPr>
            <a:r>
              <a:rPr lang="fr-CA" altLang="en-US" sz="3600" dirty="0" smtClean="0"/>
              <a:t>	Le niveau devrait ≥ 5mg/L</a:t>
            </a:r>
          </a:p>
          <a:p>
            <a:pPr marL="996950" indent="-914400" eaLnBrk="1" hangingPunct="1">
              <a:buFont typeface="Wingdings 2" pitchFamily="18" charset="2"/>
              <a:buAutoNum type="arabicPeriod"/>
            </a:pPr>
            <a:endParaRPr lang="fr-CA" altLang="en-US" sz="3600" dirty="0" smtClean="0"/>
          </a:p>
          <a:p>
            <a:pPr marL="996950" indent="-914400" eaLnBrk="1" hangingPunct="1">
              <a:buFont typeface="Wingdings 2" pitchFamily="18" charset="2"/>
              <a:buAutoNum type="arabicPeriod"/>
            </a:pPr>
            <a:endParaRPr lang="fr-CA" alt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1188" y="357188"/>
            <a:ext cx="8137525" cy="5304060"/>
          </a:xfrm>
        </p:spPr>
        <p:txBody>
          <a:bodyPr/>
          <a:lstStyle/>
          <a:p>
            <a:pPr eaLnBrk="1" hangingPunct="1"/>
            <a:r>
              <a:rPr lang="en-CA" altLang="en-US" sz="3600" dirty="0" smtClean="0">
                <a:solidFill>
                  <a:srgbClr val="FF0000"/>
                </a:solidFill>
              </a:rPr>
              <a:t>Phosphates</a:t>
            </a:r>
            <a:r>
              <a:rPr lang="en-CA" altLang="en-US" sz="3600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altLang="en-US" sz="3600" dirty="0" smtClean="0"/>
              <a:t>		</a:t>
            </a:r>
            <a:r>
              <a:rPr lang="fr-CA" altLang="en-US" sz="3600" dirty="0" smtClean="0"/>
              <a:t> Le niveau devrait </a:t>
            </a:r>
            <a:r>
              <a:rPr lang="en-CA" altLang="en-US" sz="3600" dirty="0" smtClean="0">
                <a:latin typeface="MS Gothic" pitchFamily="49" charset="-128"/>
                <a:ea typeface="MS Gothic" pitchFamily="49" charset="-128"/>
              </a:rPr>
              <a:t>&lt; 10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µg/L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altLang="en-US" sz="1400" dirty="0" smtClean="0">
                <a:latin typeface="Leelawadee" pitchFamily="34" charset="-34"/>
                <a:ea typeface="MS Gothic" pitchFamily="49" charset="-128"/>
                <a:cs typeface="Leelawadee" pitchFamily="34" charset="-34"/>
                <a:hlinkClick r:id="rId2"/>
              </a:rPr>
              <a:t>http://www.youtube.com/watch?v=KNSrG-k2KK0</a:t>
            </a:r>
            <a:endParaRPr lang="en-CA" altLang="en-US" sz="1400" dirty="0" smtClean="0">
              <a:latin typeface="Leelawadee" pitchFamily="34" charset="-34"/>
              <a:ea typeface="MS Gothic" pitchFamily="49" charset="-128"/>
              <a:cs typeface="Leelawadee" pitchFamily="34" charset="-34"/>
            </a:endParaRPr>
          </a:p>
          <a:p>
            <a:pPr eaLnBrk="1" hangingPunct="1"/>
            <a:endParaRPr lang="en-CA" altLang="en-US" sz="800" dirty="0" smtClean="0">
              <a:solidFill>
                <a:srgbClr val="FF0000"/>
              </a:solidFill>
              <a:latin typeface="Leelawadee" pitchFamily="34" charset="-34"/>
              <a:ea typeface="MS Gothic" pitchFamily="49" charset="-128"/>
              <a:cs typeface="Leelawadee" pitchFamily="34" charset="-34"/>
            </a:endParaRPr>
          </a:p>
          <a:p>
            <a:pPr eaLnBrk="1" hangingPunct="1"/>
            <a:r>
              <a:rPr lang="en-CA" altLang="en-US" sz="3600" dirty="0" smtClean="0">
                <a:solidFill>
                  <a:srgbClr val="FF0000"/>
                </a:solidFill>
                <a:latin typeface="Leelawadee" pitchFamily="34" charset="-34"/>
                <a:ea typeface="MS Gothic" pitchFamily="49" charset="-128"/>
                <a:cs typeface="Leelawadee" pitchFamily="34" charset="-34"/>
              </a:rPr>
              <a:t>pH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: 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niveau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 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d’acidité</a:t>
            </a:r>
            <a:endParaRPr lang="en-CA" altLang="en-US" sz="3600" dirty="0" smtClean="0">
              <a:latin typeface="Leelawadee" pitchFamily="34" charset="-34"/>
              <a:ea typeface="MS Gothic" pitchFamily="49" charset="-128"/>
              <a:cs typeface="Leelawadee" pitchFamily="34" charset="-34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		</a:t>
            </a:r>
            <a:r>
              <a:rPr lang="fr-CA" altLang="en-US" sz="3600" dirty="0" smtClean="0"/>
              <a:t> Le niveau devrait 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5 – 8.5</a:t>
            </a:r>
          </a:p>
          <a:p>
            <a:pPr eaLnBrk="1" hangingPunct="1"/>
            <a:endParaRPr lang="en-CA" altLang="en-US" sz="800" dirty="0" smtClean="0">
              <a:solidFill>
                <a:srgbClr val="FF0000"/>
              </a:solidFill>
              <a:latin typeface="Leelawadee" pitchFamily="34" charset="-34"/>
              <a:ea typeface="MS Gothic" pitchFamily="49" charset="-128"/>
              <a:cs typeface="Leelawadee" pitchFamily="34" charset="-34"/>
            </a:endParaRPr>
          </a:p>
          <a:p>
            <a:pPr eaLnBrk="1" hangingPunct="1"/>
            <a:r>
              <a:rPr lang="en-CA" altLang="en-US" sz="3600" dirty="0" err="1" smtClean="0">
                <a:solidFill>
                  <a:srgbClr val="FF0000"/>
                </a:solidFill>
                <a:latin typeface="Leelawadee" pitchFamily="34" charset="-34"/>
                <a:ea typeface="MS Gothic" pitchFamily="49" charset="-128"/>
                <a:cs typeface="Leelawadee" pitchFamily="34" charset="-34"/>
              </a:rPr>
              <a:t>Turbidité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		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Est-ce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 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que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 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l’eau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 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est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 </a:t>
            </a:r>
            <a:r>
              <a:rPr lang="en-CA" altLang="en-US" sz="3600" dirty="0" err="1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claire</a:t>
            </a:r>
            <a:r>
              <a:rPr lang="en-CA" altLang="en-US" sz="3600" dirty="0" smtClean="0">
                <a:latin typeface="Leelawadee" pitchFamily="34" charset="-34"/>
                <a:ea typeface="MS Gothic" pitchFamily="49" charset="-128"/>
                <a:cs typeface="Leelawadee" pitchFamily="34" charset="-34"/>
              </a:rPr>
              <a:t>?</a:t>
            </a:r>
          </a:p>
          <a:p>
            <a:pPr eaLnBrk="1" hangingPunct="1"/>
            <a:endParaRPr lang="en-CA" altLang="en-US" sz="800" dirty="0" smtClean="0">
              <a:solidFill>
                <a:srgbClr val="FF0000"/>
              </a:solidFill>
              <a:latin typeface="Leelawadee" pitchFamily="34" charset="-34"/>
              <a:ea typeface="MS Gothic" pitchFamily="49" charset="-128"/>
              <a:cs typeface="Leelawadee" pitchFamily="34" charset="-34"/>
            </a:endParaRPr>
          </a:p>
          <a:p>
            <a:pPr eaLnBrk="1" hangingPunct="1"/>
            <a:r>
              <a:rPr lang="en-CA" altLang="en-US" sz="3600" dirty="0" smtClean="0">
                <a:solidFill>
                  <a:srgbClr val="FF0000"/>
                </a:solidFill>
                <a:latin typeface="Leelawadee" pitchFamily="34" charset="-34"/>
                <a:ea typeface="MS Gothic" pitchFamily="49" charset="-128"/>
                <a:cs typeface="Leelawadee" pitchFamily="34" charset="-34"/>
              </a:rPr>
              <a:t>Pollution</a:t>
            </a:r>
          </a:p>
          <a:p>
            <a:pPr eaLnBrk="1" hangingPunct="1">
              <a:buFont typeface="Wingdings 2" pitchFamily="18" charset="2"/>
              <a:buNone/>
            </a:pPr>
            <a:endParaRPr lang="en-CA" alt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0A79-3F6B-415C-BA31-4DE9A47BA820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 descr="http://files.myopera.com/nielsol/blog/upwel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3640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8312" y="476250"/>
            <a:ext cx="5399831" cy="460851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800" dirty="0" smtClean="0">
                <a:solidFill>
                  <a:srgbClr val="FF0000"/>
                </a:solidFill>
              </a:rPr>
              <a:t>Remonté d’eau</a:t>
            </a:r>
            <a:endParaRPr lang="fr-CA" altLang="en-US" sz="4800" dirty="0" smtClean="0"/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500" dirty="0" smtClean="0"/>
              <a:t>Le mouvement vertical d’eau dans les océans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CA" altLang="en-US" sz="1000" dirty="0" smtClean="0"/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500" dirty="0" smtClean="0"/>
              <a:t>L’eau froide et dense des profondeurs remonte vers la surface de l’océan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CA" altLang="en-US" sz="1100" dirty="0" smtClean="0"/>
          </a:p>
          <a:p>
            <a:pPr marL="823595" lvl="2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200" dirty="0" smtClean="0"/>
              <a:t>Ce qui amène une abondance de substances nutritives vers la surface.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227763" y="765175"/>
            <a:ext cx="2555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>
                <a:hlinkClick r:id="rId4"/>
              </a:rPr>
              <a:t>http://www.youtube.com/watch?v=Q_yXHGQYpBc</a:t>
            </a: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0A79-3F6B-415C-BA31-4DE9A47BA820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 dirty="0" smtClean="0"/>
              <a:t>Effets Positifs et Négatifs des Technologies Marine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4800" dirty="0" smtClean="0"/>
              <a:t>Pont de la Confédération entre IPE et Nouveau- Brunswick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4800" dirty="0" smtClean="0"/>
              <a:t>Plates-formes pétrolières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CA" b="1" dirty="0" smtClean="0"/>
              <a:t>Activité:  </a:t>
            </a:r>
            <a:r>
              <a:rPr lang="fr-CA" dirty="0" smtClean="0"/>
              <a:t>Choisi une de ces options et crée un organisateur graphique pour comparer les </a:t>
            </a:r>
            <a:r>
              <a:rPr lang="fr-CA" dirty="0" err="1" smtClean="0"/>
              <a:t>effects</a:t>
            </a:r>
            <a:r>
              <a:rPr lang="fr-CA" dirty="0" smtClean="0"/>
              <a:t> positifs et négatifs que ces technologies peuvent avoir sur les océans et la société.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5400" dirty="0" err="1" smtClean="0"/>
              <a:t>Surpêche</a:t>
            </a:r>
            <a:r>
              <a:rPr lang="en-CA" altLang="en-US" sz="5400" dirty="0" smtClean="0"/>
              <a:t>... </a:t>
            </a:r>
            <a:r>
              <a:rPr lang="en-CA" altLang="en-US" sz="2800" dirty="0" smtClean="0"/>
              <a:t>(Overfishing...) </a:t>
            </a:r>
            <a:r>
              <a:rPr lang="en-CA" altLang="en-US" sz="2000" dirty="0" smtClean="0"/>
              <a:t>p. 105-6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447800"/>
            <a:ext cx="5040362" cy="5267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CA" sz="3600" dirty="0" smtClean="0"/>
              <a:t>Les technologies qui ont contribué à la surpêche: 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600" dirty="0" smtClean="0"/>
              <a:t>Les technologies qui aident à localiser les poissons (radar)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600" dirty="0" smtClean="0"/>
              <a:t>Les bateaux-usines (munies de congélateurs)</a:t>
            </a: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pic>
        <p:nvPicPr>
          <p:cNvPr id="8194" name="Picture 2" descr="http://www.marigraph.com/projects/exxon/posters/trawler_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5" y="1412776"/>
            <a:ext cx="3744416" cy="2808312"/>
          </a:xfrm>
          <a:prstGeom prst="rect">
            <a:avLst/>
          </a:prstGeom>
          <a:noFill/>
        </p:spPr>
      </p:pic>
      <p:pic>
        <p:nvPicPr>
          <p:cNvPr id="8196" name="Picture 4" descr="http://storage.lightgalleries.net/4d6fb42b178da/images/Lamont06072207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712696" cy="248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bottomtra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8066087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467544" y="5500688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en-US" sz="2800" i="1" dirty="0" smtClean="0"/>
              <a:t>Le </a:t>
            </a:r>
            <a:r>
              <a:rPr lang="en-CA" altLang="en-US" sz="2800" b="1" i="1" dirty="0" err="1" smtClean="0"/>
              <a:t>chalut</a:t>
            </a:r>
            <a:r>
              <a:rPr lang="en-CA" altLang="en-US" sz="2800" i="1" dirty="0" smtClean="0"/>
              <a:t> de la zone </a:t>
            </a:r>
            <a:r>
              <a:rPr lang="en-CA" altLang="en-US" sz="2800" i="1" dirty="0" err="1" smtClean="0"/>
              <a:t>benthique</a:t>
            </a:r>
            <a:r>
              <a:rPr lang="en-CA" altLang="en-US" sz="2800" i="1" dirty="0" smtClean="0"/>
              <a:t> (Bottom Trawling)</a:t>
            </a:r>
            <a:endParaRPr lang="en-CA" alt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0A79-3F6B-415C-BA31-4DE9A47BA820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1143000"/>
          </a:xfrm>
        </p:spPr>
        <p:txBody>
          <a:bodyPr/>
          <a:lstStyle/>
          <a:p>
            <a:pPr eaLnBrk="1" hangingPunct="1"/>
            <a:r>
              <a:rPr lang="en-CA" altLang="en-US" sz="4000" b="1" dirty="0" err="1" smtClean="0"/>
              <a:t>Industrie</a:t>
            </a:r>
            <a:r>
              <a:rPr lang="en-CA" altLang="en-US" sz="4000" b="1" dirty="0" smtClean="0"/>
              <a:t> </a:t>
            </a:r>
            <a:r>
              <a:rPr lang="en-CA" altLang="en-US" sz="4000" b="1" dirty="0" err="1" smtClean="0"/>
              <a:t>pétrolière</a:t>
            </a:r>
            <a:r>
              <a:rPr lang="en-CA" altLang="en-US" sz="4000" b="1" dirty="0" smtClean="0"/>
              <a:t> en haute-mer...p. 104 </a:t>
            </a:r>
            <a:r>
              <a:rPr lang="en-CA" altLang="en-US" sz="2000" b="1" dirty="0" smtClean="0"/>
              <a:t>(fig. 3.16)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704138" cy="49497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CA" sz="3600" dirty="0" smtClean="0"/>
              <a:t>Les effets sur les environnements marins sont: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600" dirty="0" smtClean="0"/>
              <a:t>Pollution (déversement de pétrole - </a:t>
            </a:r>
            <a:r>
              <a:rPr lang="fr-CA" sz="3600" i="1" dirty="0" err="1" smtClean="0"/>
              <a:t>oil</a:t>
            </a:r>
            <a:r>
              <a:rPr lang="fr-CA" sz="3600" i="1" dirty="0" smtClean="0"/>
              <a:t> </a:t>
            </a:r>
            <a:r>
              <a:rPr lang="fr-CA" sz="3600" i="1" dirty="0" err="1" smtClean="0"/>
              <a:t>spills</a:t>
            </a:r>
            <a:r>
              <a:rPr lang="fr-CA" sz="3600" dirty="0" smtClean="0"/>
              <a:t>)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600" dirty="0" smtClean="0"/>
              <a:t>L’exploitation et le forage du plancher océanique (destruction des habitats marins)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600" dirty="0" smtClean="0"/>
              <a:t>Destruction des habitats marins 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600" dirty="0" smtClean="0"/>
              <a:t>Possibilité d’introduction d’espèces envahissantes</a:t>
            </a:r>
          </a:p>
          <a:p>
            <a:pPr marL="996950" indent="-914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Hudson-at-Hibernia_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80216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2786063" y="1285875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3600" i="1"/>
              <a:t>Hibernia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0A79-3F6B-415C-BA31-4DE9A47BA820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5400" smtClean="0"/>
              <a:t>Aquaculture...p. 106-7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600" dirty="0" smtClean="0"/>
              <a:t>L’élevage d’espèces marines dans une zone aquatique réservée.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600" dirty="0" smtClean="0"/>
              <a:t>Généralement dans un endroit protégé: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300" dirty="0" smtClean="0"/>
              <a:t>Dans une baie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altLang="en-US" sz="4600" dirty="0" smtClean="0"/>
              <a:t>Possibilité de relâche accidentelle de poissons et de maladies.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smtClean="0"/>
              <a:t>Les océans modèrent les climats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9750" y="1447800"/>
            <a:ext cx="4824413" cy="48006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sz="3500" dirty="0" smtClean="0"/>
              <a:t>La présence d’eau chaude ou froide le long des côtes joue un rôle important sur les climats des régions côtières.</a:t>
            </a:r>
          </a:p>
          <a:p>
            <a:pPr marL="78867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200" dirty="0" smtClean="0"/>
              <a:t>Les océans peuvent contenir une grande quantité de chaleur.</a:t>
            </a:r>
          </a:p>
          <a:p>
            <a:pPr marL="78867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CA" sz="3200" dirty="0" smtClean="0"/>
              <a:t>Les courants transporte la chaleur.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CA" sz="3200" dirty="0" smtClean="0"/>
          </a:p>
        </p:txBody>
      </p:sp>
      <p:pic>
        <p:nvPicPr>
          <p:cNvPr id="12292" name="Picture 2" descr="http://jlstapletonphotography.ca/Ferryland-NL_Coastline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84313"/>
            <a:ext cx="32305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www.global-greenhouse-warming.com/images/thermohaline.jpg?aba08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005263"/>
            <a:ext cx="335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aquacul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686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285875" y="357188"/>
            <a:ext cx="721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altLang="en-US" sz="3600" i="1"/>
              <a:t>Salmonoid Farm in </a:t>
            </a:r>
          </a:p>
          <a:p>
            <a:pPr algn="ctr"/>
            <a:r>
              <a:rPr lang="en-CA" altLang="en-US" sz="3600" i="1"/>
              <a:t>Bay d’Espoir, 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0A79-3F6B-415C-BA31-4DE9A47BA820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Travail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fr-CA" altLang="en-US" smtClean="0"/>
              <a:t>Crée un graphique qui illustre les effets positifs et négatifs que peuvent avoir des technologies marines sur les océans.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785225" cy="990600"/>
          </a:xfrm>
        </p:spPr>
        <p:txBody>
          <a:bodyPr/>
          <a:lstStyle/>
          <a:p>
            <a:pPr eaLnBrk="1" hangingPunct="1"/>
            <a:r>
              <a:rPr lang="fr-CA" altLang="en-US" dirty="0" smtClean="0"/>
              <a:t>1. Les océans peuvent emmagasiner des grandes quantités de chaleur!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8569325" cy="5516562"/>
          </a:xfrm>
        </p:spPr>
        <p:txBody>
          <a:bodyPr/>
          <a:lstStyle/>
          <a:p>
            <a:pPr eaLnBrk="1" hangingPunct="1"/>
            <a:r>
              <a:rPr lang="fr-CA" altLang="en-US" sz="2400" dirty="0" smtClean="0"/>
              <a:t>Les océans prennent une longue période de temps pour se réchauffer et une longue période de temps </a:t>
            </a:r>
            <a:r>
              <a:rPr lang="fr-CA" altLang="en-US" sz="2400" smtClean="0"/>
              <a:t>pour se refroidir</a:t>
            </a:r>
            <a:endParaRPr lang="fr-CA" altLang="en-US" sz="2400" dirty="0" smtClean="0"/>
          </a:p>
          <a:p>
            <a:pPr lvl="1" eaLnBrk="1" hangingPunct="1"/>
            <a:r>
              <a:rPr lang="fr-CA" altLang="en-US" sz="2400" dirty="0" smtClean="0"/>
              <a:t>Pendant l’été il faut une longue période de temps pour que l’océan se réchauffe. </a:t>
            </a:r>
          </a:p>
          <a:p>
            <a:pPr lvl="2" eaLnBrk="1" hangingPunct="1"/>
            <a:r>
              <a:rPr lang="fr-CA" altLang="en-US" sz="2400" dirty="0" smtClean="0"/>
              <a:t>Une fois réchauffer, les océans restent plus chaud que la terre ferme pendant l’automne et l’hiver.</a:t>
            </a:r>
          </a:p>
          <a:p>
            <a:pPr lvl="1" eaLnBrk="1" hangingPunct="1"/>
            <a:r>
              <a:rPr lang="fr-CA" altLang="en-US" sz="2400" dirty="0" smtClean="0"/>
              <a:t>Pendant l’hiver les océans se refroidissent lentement. </a:t>
            </a:r>
          </a:p>
          <a:p>
            <a:pPr lvl="2" eaLnBrk="1" hangingPunct="1"/>
            <a:r>
              <a:rPr lang="fr-CA" altLang="en-US" sz="2400" dirty="0" smtClean="0"/>
              <a:t>Une fois refroidit, les océans restent plus froid que la terre ferme pendant le printemps et l’été. </a:t>
            </a:r>
          </a:p>
          <a:p>
            <a:pPr lvl="1" eaLnBrk="1" hangingPunct="1"/>
            <a:r>
              <a:rPr lang="fr-CA" altLang="en-US" sz="2400" dirty="0" smtClean="0"/>
              <a:t>Ce phénomène modère la température des régions côtières.  C’est ce qui empêche ces régions d’être extrêmement chaud pendant l’été et extrêmement froid pendant l’hiver.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Les </a:t>
            </a:r>
            <a:r>
              <a:rPr lang="en-CA" altLang="en-US" dirty="0" err="1" smtClean="0"/>
              <a:t>océans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modèrent</a:t>
            </a:r>
            <a:r>
              <a:rPr lang="en-CA" altLang="en-US" dirty="0" smtClean="0"/>
              <a:t> le </a:t>
            </a:r>
            <a:r>
              <a:rPr lang="en-CA" altLang="en-US" dirty="0" err="1" smtClean="0"/>
              <a:t>climat</a:t>
            </a:r>
            <a:r>
              <a:rPr lang="en-CA" altLang="en-US" dirty="0" smtClean="0"/>
              <a:t>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dirty="0" smtClean="0"/>
              <a:t>Les courants océaniques chauds affectent le climat en transférant leur chaleur à l’atmosphère.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dirty="0" smtClean="0"/>
              <a:t>Les courants chauds se dirigent vers le nord long  de la côte ouest du Canada, ce qui crée des hivers doux avec beaucoup de pluie.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dirty="0" smtClean="0"/>
              <a:t>Les courant océaniques froids affectent le climat en absorbant la chaleur de l’air.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dirty="0" smtClean="0"/>
              <a:t>Le courant du Labrador modère la température pendant l’été, ce qui crée des été plus frais (froid).</a:t>
            </a:r>
            <a:endParaRPr lang="fr-CA" dirty="0"/>
          </a:p>
        </p:txBody>
      </p:sp>
      <p:pic>
        <p:nvPicPr>
          <p:cNvPr id="14340" name="Picture 2" descr="http://upload.wikimedia.org/wikipedia/commons/thumb/3/34/British_Columbia_in_Canada.svg/905px-British_Columbia_in_Canad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196975"/>
            <a:ext cx="28829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 descr="http://upload.wikimedia.org/wikipedia/commons/3/3c/Newfoundland_and_Labrador,_Canada.sv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20863"/>
            <a:ext cx="4476750" cy="301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pic>
        <p:nvPicPr>
          <p:cNvPr id="14343" name="Picture 2" descr="http://www23.statcan.gc.ca/imdb-bmdi/document/SGC_CGT_14292_V1-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863" y="3860800"/>
            <a:ext cx="376713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6AD6E-86E7-4ABE-A791-AEC1E422234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2. Les </a:t>
            </a:r>
            <a:r>
              <a:rPr lang="en-CA" altLang="en-US" dirty="0" err="1" smtClean="0"/>
              <a:t>courants</a:t>
            </a:r>
            <a:r>
              <a:rPr lang="en-CA" altLang="en-US" dirty="0" smtClean="0"/>
              <a:t> qui </a:t>
            </a:r>
            <a:r>
              <a:rPr lang="en-CA" altLang="en-US" dirty="0" err="1" smtClean="0"/>
              <a:t>transportent</a:t>
            </a:r>
            <a:r>
              <a:rPr lang="en-CA" altLang="en-US" dirty="0" smtClean="0"/>
              <a:t> de la </a:t>
            </a:r>
            <a:r>
              <a:rPr lang="en-CA" altLang="en-US" dirty="0" err="1" smtClean="0"/>
              <a:t>chaleur</a:t>
            </a:r>
            <a:endParaRPr lang="en-CA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4937125"/>
          </a:xfrm>
        </p:spPr>
        <p:txBody>
          <a:bodyPr/>
          <a:lstStyle/>
          <a:p>
            <a:pPr eaLnBrk="1" hangingPunct="1"/>
            <a:r>
              <a:rPr lang="fr-CA" altLang="en-US" sz="3600" dirty="0" smtClean="0"/>
              <a:t>Les courants peuvent transportés la chaleur ailleurs dans le monde. </a:t>
            </a:r>
          </a:p>
          <a:p>
            <a:pPr eaLnBrk="1" hangingPunct="1"/>
            <a:r>
              <a:rPr lang="fr-CA" altLang="en-US" sz="3600" dirty="0" smtClean="0"/>
              <a:t>Dans le sud de l’Angleterre, certaines espèces de palmier poussent!</a:t>
            </a:r>
          </a:p>
        </p:txBody>
      </p:sp>
      <p:pic>
        <p:nvPicPr>
          <p:cNvPr id="15364" name="Content Placeholder 9" descr="untitled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3860800"/>
            <a:ext cx="3868738" cy="2808288"/>
          </a:xfrm>
        </p:spPr>
      </p:pic>
      <p:pic>
        <p:nvPicPr>
          <p:cNvPr id="15365" name="Picture 4" descr="Fig03_01_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268413"/>
            <a:ext cx="56530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6AD6E-86E7-4ABE-A791-AEC1E422234D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Différence des climats...</a:t>
            </a:r>
            <a:br>
              <a:rPr lang="fr-CA" dirty="0" smtClean="0"/>
            </a:br>
            <a:r>
              <a:rPr lang="fr-CA" dirty="0" smtClean="0"/>
              <a:t>Les deux sont à la même distance du Nord!</a:t>
            </a:r>
            <a:endParaRPr lang="fr-CA" dirty="0"/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u="sng" dirty="0" smtClean="0"/>
              <a:t>Hudson</a:t>
            </a:r>
            <a:r>
              <a:rPr lang="en-CA" altLang="en-US" dirty="0" smtClean="0"/>
              <a:t> Bay</a:t>
            </a:r>
          </a:p>
        </p:txBody>
      </p:sp>
      <p:sp>
        <p:nvSpPr>
          <p:cNvPr id="16388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CA" altLang="en-US" u="sng" dirty="0" err="1" smtClean="0"/>
              <a:t>Angleterre</a:t>
            </a:r>
            <a:r>
              <a:rPr lang="en-CA" altLang="en-US" u="sng" dirty="0" smtClean="0"/>
              <a:t> </a:t>
            </a:r>
          </a:p>
        </p:txBody>
      </p:sp>
      <p:sp>
        <p:nvSpPr>
          <p:cNvPr id="16389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CA" altLang="en-US" dirty="0" err="1" smtClean="0"/>
              <a:t>Climat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est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très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froid</a:t>
            </a:r>
            <a:r>
              <a:rPr lang="en-CA" altLang="en-US" dirty="0" smtClean="0"/>
              <a:t>! </a:t>
            </a:r>
          </a:p>
        </p:txBody>
      </p:sp>
      <p:sp>
        <p:nvSpPr>
          <p:cNvPr id="1639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CA" altLang="en-US" dirty="0" err="1" smtClean="0"/>
              <a:t>Climat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est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très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doux</a:t>
            </a:r>
            <a:r>
              <a:rPr lang="en-CA" altLang="en-US" dirty="0" smtClean="0"/>
              <a:t>!</a:t>
            </a:r>
          </a:p>
        </p:txBody>
      </p:sp>
      <p:pic>
        <p:nvPicPr>
          <p:cNvPr id="16391" name="Picture 2" descr="http://geology.com/world/world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852738"/>
            <a:ext cx="40322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48435" y="5373688"/>
            <a:ext cx="75772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altLang="en-US" sz="3200" dirty="0" smtClean="0">
                <a:latin typeface="Gill Sans MT" pitchFamily="34" charset="0"/>
              </a:rPr>
              <a:t>La </a:t>
            </a:r>
            <a:r>
              <a:rPr lang="en-CA" altLang="en-US" sz="3200" dirty="0">
                <a:latin typeface="Gill Sans MT" pitchFamily="34" charset="0"/>
              </a:rPr>
              <a:t>difference </a:t>
            </a:r>
            <a:r>
              <a:rPr lang="en-CA" altLang="en-US" sz="3200" dirty="0" err="1" smtClean="0">
                <a:latin typeface="Gill Sans MT" pitchFamily="34" charset="0"/>
              </a:rPr>
              <a:t>est</a:t>
            </a:r>
            <a:r>
              <a:rPr lang="en-CA" altLang="en-US" sz="3200" dirty="0" smtClean="0">
                <a:latin typeface="Gill Sans MT" pitchFamily="34" charset="0"/>
              </a:rPr>
              <a:t>: </a:t>
            </a:r>
            <a:r>
              <a:rPr lang="en-CA" altLang="en-US" sz="3200" u="sng" dirty="0" err="1" smtClean="0">
                <a:latin typeface="Gill Sans MT" pitchFamily="34" charset="0"/>
              </a:rPr>
              <a:t>l’eau</a:t>
            </a:r>
            <a:r>
              <a:rPr lang="en-CA" altLang="en-US" sz="3200" u="sng" dirty="0" smtClean="0">
                <a:latin typeface="Gill Sans MT" pitchFamily="34" charset="0"/>
              </a:rPr>
              <a:t> </a:t>
            </a:r>
            <a:r>
              <a:rPr lang="en-CA" altLang="en-US" sz="3200" u="sng" dirty="0" err="1" smtClean="0">
                <a:latin typeface="Gill Sans MT" pitchFamily="34" charset="0"/>
              </a:rPr>
              <a:t>chaude</a:t>
            </a:r>
            <a:r>
              <a:rPr lang="en-CA" altLang="en-US" sz="3200" u="sng" dirty="0" smtClean="0">
                <a:latin typeface="Gill Sans MT" pitchFamily="34" charset="0"/>
              </a:rPr>
              <a:t> </a:t>
            </a:r>
            <a:r>
              <a:rPr lang="en-CA" altLang="en-US" sz="3200" dirty="0" smtClean="0">
                <a:latin typeface="Gill Sans MT" pitchFamily="34" charset="0"/>
              </a:rPr>
              <a:t>du courant du</a:t>
            </a:r>
            <a:endParaRPr lang="en-CA" altLang="en-US" sz="3200" dirty="0">
              <a:latin typeface="Gill Sans MT" pitchFamily="34" charset="0"/>
            </a:endParaRPr>
          </a:p>
          <a:p>
            <a:pPr algn="ctr"/>
            <a:r>
              <a:rPr lang="en-CA" altLang="en-US" sz="3200" dirty="0">
                <a:latin typeface="Gill Sans MT" pitchFamily="34" charset="0"/>
              </a:rPr>
              <a:t>Gulf </a:t>
            </a:r>
            <a:r>
              <a:rPr lang="en-CA" altLang="en-US" sz="3200" dirty="0" smtClean="0">
                <a:latin typeface="Gill Sans MT" pitchFamily="34" charset="0"/>
              </a:rPr>
              <a:t>Stream! </a:t>
            </a:r>
            <a:endParaRPr lang="en-CA" altLang="en-US" sz="3200" dirty="0">
              <a:latin typeface="Gill Sans MT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B2AD0-71BF-4B32-B000-9D40FFECCA1B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/>
          <a:lstStyle/>
          <a:p>
            <a:pPr eaLnBrk="1" hangingPunct="1"/>
            <a:r>
              <a:rPr lang="fr-CA" altLang="en-US" dirty="0" smtClean="0"/>
              <a:t>Le transfert de chaleur affecte les climats</a:t>
            </a:r>
            <a:br>
              <a:rPr lang="fr-CA" altLang="en-US" dirty="0" smtClean="0"/>
            </a:br>
            <a:r>
              <a:rPr lang="fr-CA" altLang="en-US" sz="1200" dirty="0" smtClean="0"/>
              <a:t>page 85</a:t>
            </a:r>
            <a:endParaRPr lang="fr-CA" altLang="en-US" dirty="0" smtClean="0"/>
          </a:p>
        </p:txBody>
      </p:sp>
      <p:sp>
        <p:nvSpPr>
          <p:cNvPr id="17411" name="Content Placeholder 7"/>
          <p:cNvSpPr>
            <a:spLocks noGrp="1"/>
          </p:cNvSpPr>
          <p:nvPr>
            <p:ph sz="quarter" idx="1"/>
          </p:nvPr>
        </p:nvSpPr>
        <p:spPr>
          <a:xfrm>
            <a:off x="250825" y="1219200"/>
            <a:ext cx="8642350" cy="3146425"/>
          </a:xfrm>
        </p:spPr>
        <p:txBody>
          <a:bodyPr/>
          <a:lstStyle/>
          <a:p>
            <a:pPr eaLnBrk="1" hangingPunct="1"/>
            <a:r>
              <a:rPr lang="fr-CA" altLang="en-US" sz="4000" dirty="0" smtClean="0"/>
              <a:t>C’est le processus de la </a:t>
            </a:r>
            <a:r>
              <a:rPr lang="fr-CA" altLang="en-US" sz="4000" u="sng" dirty="0" smtClean="0"/>
              <a:t>convection</a:t>
            </a:r>
            <a:r>
              <a:rPr lang="fr-CA" altLang="en-US" sz="4000" dirty="0" smtClean="0"/>
              <a:t>! </a:t>
            </a:r>
          </a:p>
          <a:p>
            <a:pPr lvl="1" eaLnBrk="1" hangingPunct="1"/>
            <a:r>
              <a:rPr lang="fr-CA" altLang="en-US" sz="3700" dirty="0" smtClean="0"/>
              <a:t>Les océans chauds réchauffent les masses d’</a:t>
            </a:r>
            <a:r>
              <a:rPr lang="fr-CA" altLang="en-US" sz="3700" u="sng" dirty="0" smtClean="0"/>
              <a:t>air</a:t>
            </a:r>
            <a:r>
              <a:rPr lang="fr-CA" altLang="en-US" sz="3700" dirty="0" smtClean="0"/>
              <a:t> qui s’</a:t>
            </a:r>
            <a:r>
              <a:rPr lang="fr-CA" altLang="en-US" sz="3700" u="sng" dirty="0" smtClean="0"/>
              <a:t>élèvent</a:t>
            </a:r>
            <a:r>
              <a:rPr lang="fr-CA" altLang="en-US" sz="3700" dirty="0" smtClean="0"/>
              <a:t> dans l’atmosphère (</a:t>
            </a:r>
            <a:r>
              <a:rPr lang="fr-CA" altLang="en-US" sz="3700" dirty="0" err="1" smtClean="0"/>
              <a:t>thermals</a:t>
            </a:r>
            <a:r>
              <a:rPr lang="fr-CA" altLang="en-US" sz="3700" dirty="0" smtClean="0"/>
              <a:t>: </a:t>
            </a:r>
            <a:r>
              <a:rPr lang="fr-CA" altLang="en-US" sz="3400" dirty="0" err="1" smtClean="0"/>
              <a:t>rising</a:t>
            </a:r>
            <a:r>
              <a:rPr lang="fr-CA" altLang="en-US" sz="3400" dirty="0" smtClean="0"/>
              <a:t> warm air).</a:t>
            </a:r>
          </a:p>
          <a:p>
            <a:pPr lvl="1" eaLnBrk="1" hangingPunct="1"/>
            <a:r>
              <a:rPr lang="fr-CA" altLang="en-US" sz="3700" dirty="0" smtClean="0"/>
              <a:t>Quand l’air chaude monte, </a:t>
            </a:r>
            <a:r>
              <a:rPr lang="fr-CA" altLang="en-US" sz="3700" u="sng" dirty="0" smtClean="0"/>
              <a:t>l’air froide</a:t>
            </a:r>
            <a:r>
              <a:rPr lang="fr-CA" altLang="en-US" sz="3700" dirty="0" smtClean="0"/>
              <a:t> (et plus dense) la remplace (descend). </a:t>
            </a:r>
          </a:p>
          <a:p>
            <a:pPr eaLnBrk="1" hangingPunct="1"/>
            <a:endParaRPr lang="fr-CA" altLang="en-US" sz="4000" dirty="0" smtClean="0"/>
          </a:p>
        </p:txBody>
      </p:sp>
      <p:pic>
        <p:nvPicPr>
          <p:cNvPr id="17412" name="Picture 2" descr="Fig03_03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013176"/>
            <a:ext cx="3889202" cy="16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900113" y="5013325"/>
            <a:ext cx="1584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>
                <a:hlinkClick r:id="rId3"/>
              </a:rPr>
              <a:t>http://www.youtube.com/watch?v=UvZLsoFfmj0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Le </a:t>
            </a:r>
            <a:r>
              <a:rPr lang="en-CA" altLang="en-US" dirty="0" err="1" smtClean="0"/>
              <a:t>climat</a:t>
            </a:r>
            <a:r>
              <a:rPr lang="en-CA" altLang="en-US" dirty="0" smtClean="0"/>
              <a:t> de Terre-</a:t>
            </a:r>
            <a:r>
              <a:rPr lang="en-CA" altLang="en-US" dirty="0" err="1" smtClean="0"/>
              <a:t>Neuve</a:t>
            </a:r>
            <a:r>
              <a:rPr lang="en-CA" altLang="en-US" dirty="0" smtClean="0"/>
              <a:t> et Labrador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219200"/>
            <a:ext cx="6481415" cy="5018088"/>
          </a:xfrm>
        </p:spPr>
        <p:txBody>
          <a:bodyPr/>
          <a:lstStyle/>
          <a:p>
            <a:pPr eaLnBrk="1" hangingPunct="1"/>
            <a:r>
              <a:rPr lang="fr-CA" altLang="en-US" sz="2800" dirty="0" smtClean="0"/>
              <a:t>Le climat est influencé par  l’interaction du Courant du Labrador le Gulf Stream.</a:t>
            </a:r>
          </a:p>
          <a:p>
            <a:pPr lvl="1" eaLnBrk="1" hangingPunct="1"/>
            <a:r>
              <a:rPr lang="fr-CA" altLang="en-US" sz="2800" dirty="0" smtClean="0"/>
              <a:t>Les courants de surface chauds des tropiques réchauffent l’atmosphère et les courants froids du nord enlève la chaleur de l’atmosphère. </a:t>
            </a:r>
          </a:p>
          <a:p>
            <a:pPr lvl="1" eaLnBrk="1" hangingPunct="1"/>
            <a:endParaRPr lang="fr-CA" altLang="en-US" sz="800" dirty="0" smtClean="0"/>
          </a:p>
          <a:p>
            <a:pPr lvl="1" eaLnBrk="1" hangingPunct="1"/>
            <a:r>
              <a:rPr lang="fr-CA" altLang="en-US" sz="2800" dirty="0" smtClean="0"/>
              <a:t>Quand l’air chaude et humide au dessus du Gulf Stream; passe au dessus du courant du Labrador, l’air chaude refroidit et se condense = ce qui produit de la brume. </a:t>
            </a:r>
          </a:p>
        </p:txBody>
      </p:sp>
      <p:pic>
        <p:nvPicPr>
          <p:cNvPr id="18436" name="Picture 4" descr="http://media.smithsonianmag.com/images/631*631/Titanic-Optical-Illustion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400" y="3933056"/>
            <a:ext cx="23876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s://encrypted-tbn1.gstatic.com/images?q=tbn:ANd9GcSjfF9qKsfC2p-3va8wDTvCgY7pnR8xF2qJCj6T3TSNV53vq5N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00" y="1628800"/>
            <a:ext cx="24892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2DD4B-5497-4BC0-8BEC-5ABEE1C8E773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4782</TotalTime>
  <Words>1357</Words>
  <Application>Microsoft Office PowerPoint</Application>
  <PresentationFormat>On-screen Show (4:3)</PresentationFormat>
  <Paragraphs>202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Gothic</vt:lpstr>
      <vt:lpstr>Arial</vt:lpstr>
      <vt:lpstr>Bookman Old Style</vt:lpstr>
      <vt:lpstr>Calibri</vt:lpstr>
      <vt:lpstr>Franklin Gothic Medium Cond</vt:lpstr>
      <vt:lpstr>Gill Sans MT</vt:lpstr>
      <vt:lpstr>Leelawadee</vt:lpstr>
      <vt:lpstr>Wingdings</vt:lpstr>
      <vt:lpstr>Wingdings 2</vt:lpstr>
      <vt:lpstr>Wingdings 3</vt:lpstr>
      <vt:lpstr>Origin</vt:lpstr>
      <vt:lpstr>3.1 Les océans et les climats</vt:lpstr>
      <vt:lpstr>Climat et Temps</vt:lpstr>
      <vt:lpstr>Les océans modèrent les climats</vt:lpstr>
      <vt:lpstr>1. Les océans peuvent emmagasiner des grandes quantités de chaleur!</vt:lpstr>
      <vt:lpstr>Les océans modèrent le climat!</vt:lpstr>
      <vt:lpstr>2. Les courants qui transportent de la chaleur</vt:lpstr>
      <vt:lpstr>Différence des climats... Les deux sont à la même distance du Nord!</vt:lpstr>
      <vt:lpstr>Le transfert de chaleur affecte les climats page 85</vt:lpstr>
      <vt:lpstr>Le climat de Terre-Neuve et Labrador </vt:lpstr>
      <vt:lpstr>Comment est-ce que les océans influencent les climat?</vt:lpstr>
      <vt:lpstr>Normallement dans le Pacifique...</vt:lpstr>
      <vt:lpstr>MAIS... Les climats peuvent parfois changer..</vt:lpstr>
      <vt:lpstr>El Niño</vt:lpstr>
      <vt:lpstr>El Niño (2)</vt:lpstr>
      <vt:lpstr>Après La Niño on a:</vt:lpstr>
      <vt:lpstr>La Niña</vt:lpstr>
      <vt:lpstr>La Niña</vt:lpstr>
      <vt:lpstr>El Niño et La Niña  page 85</vt:lpstr>
      <vt:lpstr>3.2 La vie dans l’eau</vt:lpstr>
      <vt:lpstr>Facteurs qui affectent la qualité de l’eau systèmes d’eau douce et salée.</vt:lpstr>
      <vt:lpstr>Facteurs abiotiques qui affectent la distribution des plantes et des animaux.</vt:lpstr>
      <vt:lpstr>PowerPoint Presentation</vt:lpstr>
      <vt:lpstr>PowerPoint Presentation</vt:lpstr>
      <vt:lpstr>Effets Positifs et Négatifs des Technologies Marine </vt:lpstr>
      <vt:lpstr>Surpêche... (Overfishing...) p. 105-6</vt:lpstr>
      <vt:lpstr>PowerPoint Presentation</vt:lpstr>
      <vt:lpstr>Industrie pétrolière en haute-mer...p. 104 (fig. 3.16)</vt:lpstr>
      <vt:lpstr>PowerPoint Presentation</vt:lpstr>
      <vt:lpstr>Aquaculture...p. 106-7</vt:lpstr>
      <vt:lpstr>PowerPoint Presentation</vt:lpstr>
      <vt:lpstr>Travail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Science</dc:title>
  <dc:creator>Loriann</dc:creator>
  <cp:lastModifiedBy>Christine Adey</cp:lastModifiedBy>
  <cp:revision>172</cp:revision>
  <dcterms:created xsi:type="dcterms:W3CDTF">2008-09-07T15:09:29Z</dcterms:created>
  <dcterms:modified xsi:type="dcterms:W3CDTF">2014-11-25T14:46:04Z</dcterms:modified>
</cp:coreProperties>
</file>