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3" r:id="rId4"/>
    <p:sldId id="257" r:id="rId5"/>
    <p:sldId id="265" r:id="rId6"/>
    <p:sldId id="289" r:id="rId7"/>
    <p:sldId id="264" r:id="rId8"/>
    <p:sldId id="287" r:id="rId9"/>
    <p:sldId id="266" r:id="rId10"/>
    <p:sldId id="267" r:id="rId11"/>
    <p:sldId id="273" r:id="rId12"/>
    <p:sldId id="272" r:id="rId13"/>
    <p:sldId id="285" r:id="rId14"/>
    <p:sldId id="274" r:id="rId15"/>
    <p:sldId id="277" r:id="rId16"/>
    <p:sldId id="282" r:id="rId17"/>
    <p:sldId id="279" r:id="rId18"/>
    <p:sldId id="281" r:id="rId19"/>
    <p:sldId id="280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C80FE-A881-4B89-AD49-665456EF97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2A2AC-A02C-42B5-8AA7-A92621FED8F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 </a:t>
          </a:r>
          <a:r>
            <a:rPr lang="en-US" dirty="0" err="1" smtClean="0">
              <a:solidFill>
                <a:schemeClr val="bg1"/>
              </a:solidFill>
            </a:rPr>
            <a:t>noyau</a:t>
          </a:r>
          <a:endParaRPr lang="en-US" dirty="0">
            <a:solidFill>
              <a:schemeClr val="bg1"/>
            </a:solidFill>
          </a:endParaRPr>
        </a:p>
      </dgm:t>
    </dgm:pt>
    <dgm:pt modelId="{44D87F92-407A-466E-B7FA-66F18C4888BB}" type="parTrans" cxnId="{0960F2EA-A686-45E3-BC6A-D57A2D32B4AE}">
      <dgm:prSet/>
      <dgm:spPr/>
      <dgm:t>
        <a:bodyPr/>
        <a:lstStyle/>
        <a:p>
          <a:endParaRPr lang="en-US"/>
        </a:p>
      </dgm:t>
    </dgm:pt>
    <dgm:pt modelId="{5924B05F-0715-4337-B4F3-38894C1ACD2C}" type="sibTrans" cxnId="{0960F2EA-A686-45E3-BC6A-D57A2D32B4AE}">
      <dgm:prSet/>
      <dgm:spPr/>
      <dgm:t>
        <a:bodyPr/>
        <a:lstStyle/>
        <a:p>
          <a:endParaRPr lang="en-US"/>
        </a:p>
      </dgm:t>
    </dgm:pt>
    <dgm:pt modelId="{F4BB35D8-E7CE-4D26-9AEC-42A6874CCBC3}">
      <dgm:prSet phldrT="[Text]" custT="1"/>
      <dgm:spPr/>
      <dgm:t>
        <a:bodyPr/>
        <a:lstStyle/>
        <a:p>
          <a:r>
            <a:rPr lang="fr-CA" sz="1600" dirty="0" smtClean="0">
              <a:solidFill>
                <a:schemeClr val="bg1"/>
              </a:solidFill>
            </a:rPr>
            <a:t>Contrôle les fonctions des chromosomes et des gènes</a:t>
          </a:r>
        </a:p>
      </dgm:t>
    </dgm:pt>
    <dgm:pt modelId="{C6E111AA-B24D-4E28-95BD-58D183B2A84F}" type="parTrans" cxnId="{C02D14EB-2BC6-4D43-B5FA-7079F7DE9BCD}">
      <dgm:prSet/>
      <dgm:spPr/>
      <dgm:t>
        <a:bodyPr/>
        <a:lstStyle/>
        <a:p>
          <a:endParaRPr lang="en-US"/>
        </a:p>
      </dgm:t>
    </dgm:pt>
    <dgm:pt modelId="{A2CCDACA-8876-44A7-AEC6-03929D682754}" type="sibTrans" cxnId="{C02D14EB-2BC6-4D43-B5FA-7079F7DE9BCD}">
      <dgm:prSet/>
      <dgm:spPr/>
      <dgm:t>
        <a:bodyPr/>
        <a:lstStyle/>
        <a:p>
          <a:endParaRPr lang="en-US"/>
        </a:p>
      </dgm:t>
    </dgm:pt>
    <dgm:pt modelId="{C17C869C-362D-4A99-AEB8-81FC33464CC2}">
      <dgm:prSet phldrT="[Text]" custT="1"/>
      <dgm:spPr/>
      <dgm:t>
        <a:bodyPr/>
        <a:lstStyle/>
        <a:p>
          <a:r>
            <a:rPr lang="fr-CA" sz="1600" dirty="0" smtClean="0">
              <a:solidFill>
                <a:schemeClr val="bg1"/>
              </a:solidFill>
            </a:rPr>
            <a:t>Contrôle comment les informations génétiques sont transmises d’un individu à ses descendants</a:t>
          </a:r>
        </a:p>
      </dgm:t>
    </dgm:pt>
    <dgm:pt modelId="{93124DF3-F74C-4910-BE9E-CE5562E41432}" type="parTrans" cxnId="{88FBD933-567B-4998-A0E2-6A2419CB7CA1}">
      <dgm:prSet/>
      <dgm:spPr/>
      <dgm:t>
        <a:bodyPr/>
        <a:lstStyle/>
        <a:p>
          <a:endParaRPr lang="en-US"/>
        </a:p>
      </dgm:t>
    </dgm:pt>
    <dgm:pt modelId="{048D36CE-8CBF-43A0-B581-105CBA8DCD4B}" type="sibTrans" cxnId="{88FBD933-567B-4998-A0E2-6A2419CB7CA1}">
      <dgm:prSet/>
      <dgm:spPr/>
      <dgm:t>
        <a:bodyPr/>
        <a:lstStyle/>
        <a:p>
          <a:endParaRPr lang="en-US"/>
        </a:p>
      </dgm:t>
    </dgm:pt>
    <dgm:pt modelId="{D59BDB13-1EAC-411A-8092-FA262A58423A}">
      <dgm:prSet phldrT="[Text]" custT="1"/>
      <dgm:spPr/>
      <dgm:t>
        <a:bodyPr/>
        <a:lstStyle/>
        <a:p>
          <a:r>
            <a:rPr lang="fr-CA" sz="1800" dirty="0" smtClean="0">
              <a:solidFill>
                <a:schemeClr val="bg1"/>
              </a:solidFill>
            </a:rPr>
            <a:t>Contrôle la division cellulaire</a:t>
          </a:r>
        </a:p>
      </dgm:t>
    </dgm:pt>
    <dgm:pt modelId="{A4840105-9BBF-4168-886A-B284FB2FF650}" type="parTrans" cxnId="{B71FC4AD-8083-4634-8725-76D06BA7488E}">
      <dgm:prSet/>
      <dgm:spPr/>
      <dgm:t>
        <a:bodyPr/>
        <a:lstStyle/>
        <a:p>
          <a:endParaRPr lang="en-US"/>
        </a:p>
      </dgm:t>
    </dgm:pt>
    <dgm:pt modelId="{C3AC4E82-4839-451B-B745-4091BA50E624}" type="sibTrans" cxnId="{B71FC4AD-8083-4634-8725-76D06BA7488E}">
      <dgm:prSet/>
      <dgm:spPr/>
      <dgm:t>
        <a:bodyPr/>
        <a:lstStyle/>
        <a:p>
          <a:endParaRPr lang="en-US"/>
        </a:p>
      </dgm:t>
    </dgm:pt>
    <dgm:pt modelId="{A305581A-7417-461E-BD38-C34723F95491}">
      <dgm:prSet phldrT="[Text]" custT="1"/>
      <dgm:spPr/>
      <dgm:t>
        <a:bodyPr/>
        <a:lstStyle/>
        <a:p>
          <a:r>
            <a:rPr lang="fr-CA" sz="1800" dirty="0" smtClean="0">
              <a:solidFill>
                <a:schemeClr val="bg1"/>
              </a:solidFill>
            </a:rPr>
            <a:t>Donne l’ordre aux cellules de produire ou trouver tout le matériel nécessaire pour survivre</a:t>
          </a:r>
        </a:p>
      </dgm:t>
    </dgm:pt>
    <dgm:pt modelId="{005FFDFE-673A-4DC3-B413-0E4E55A738EF}" type="parTrans" cxnId="{BC7F9F22-C635-4CBA-8DBC-61D244C9F948}">
      <dgm:prSet/>
      <dgm:spPr/>
      <dgm:t>
        <a:bodyPr/>
        <a:lstStyle/>
        <a:p>
          <a:endParaRPr lang="en-US"/>
        </a:p>
      </dgm:t>
    </dgm:pt>
    <dgm:pt modelId="{5D1E75DA-6057-4076-8085-803A5F2E75DE}" type="sibTrans" cxnId="{BC7F9F22-C635-4CBA-8DBC-61D244C9F948}">
      <dgm:prSet/>
      <dgm:spPr/>
      <dgm:t>
        <a:bodyPr/>
        <a:lstStyle/>
        <a:p>
          <a:endParaRPr lang="en-US"/>
        </a:p>
      </dgm:t>
    </dgm:pt>
    <dgm:pt modelId="{044D86B0-AF4B-4A1B-A550-E40AD584A0B3}" type="pres">
      <dgm:prSet presAssocID="{F9BC80FE-A881-4B89-AD49-665456EF97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77F31-6F52-49DC-AB90-30D7D057616C}" type="pres">
      <dgm:prSet presAssocID="{3862A2AC-A02C-42B5-8AA7-A92621FED8F8}" presName="centerShape" presStyleLbl="node0" presStyleIdx="0" presStyleCnt="1"/>
      <dgm:spPr/>
      <dgm:t>
        <a:bodyPr/>
        <a:lstStyle/>
        <a:p>
          <a:endParaRPr lang="en-US"/>
        </a:p>
      </dgm:t>
    </dgm:pt>
    <dgm:pt modelId="{F67BD55D-FE4F-44A0-9DFB-CEE2E60FA8CD}" type="pres">
      <dgm:prSet presAssocID="{C6E111AA-B24D-4E28-95BD-58D183B2A84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AD0F2FD-64C8-41B3-AC65-AFD9F553753A}" type="pres">
      <dgm:prSet presAssocID="{C6E111AA-B24D-4E28-95BD-58D183B2A84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EBCAD99-3985-49E7-8A1C-85BEE2283424}" type="pres">
      <dgm:prSet presAssocID="{F4BB35D8-E7CE-4D26-9AEC-42A6874CCBC3}" presName="node" presStyleLbl="node1" presStyleIdx="0" presStyleCnt="4" custScaleX="202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DB716-ED85-47E7-B07A-2ED9E3DBE3B2}" type="pres">
      <dgm:prSet presAssocID="{93124DF3-F74C-4910-BE9E-CE5562E4143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9063DF0-35EB-4031-8C1E-14283DAAC27C}" type="pres">
      <dgm:prSet presAssocID="{93124DF3-F74C-4910-BE9E-CE5562E4143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0B6DF63-41CC-4BB5-8595-0CBB4A910D2C}" type="pres">
      <dgm:prSet presAssocID="{C17C869C-362D-4A99-AEB8-81FC33464CC2}" presName="node" presStyleLbl="node1" presStyleIdx="1" presStyleCnt="4" custScaleX="168712" custScaleY="167220" custRadScaleRad="132938" custRadScaleInc="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7F5E-29AE-4BC2-AD0E-4C6A722511D8}" type="pres">
      <dgm:prSet presAssocID="{A4840105-9BBF-4168-886A-B284FB2FF65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611B90F-2C64-411B-8F41-67ED055A068C}" type="pres">
      <dgm:prSet presAssocID="{A4840105-9BBF-4168-886A-B284FB2FF65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737F9BD-6067-4EFC-9E3A-FA5DB5728FED}" type="pres">
      <dgm:prSet presAssocID="{D59BDB13-1EAC-411A-8092-FA262A58423A}" presName="node" presStyleLbl="node1" presStyleIdx="2" presStyleCnt="4" custScaleX="239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06958-DB66-414F-81C5-956A3EFAF3FC}" type="pres">
      <dgm:prSet presAssocID="{005FFDFE-673A-4DC3-B413-0E4E55A738E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37700A2-48DA-4AFB-8E6E-31D041F610D1}" type="pres">
      <dgm:prSet presAssocID="{005FFDFE-673A-4DC3-B413-0E4E55A738E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912FDB5-7D84-4880-99F3-0E51DEAA836E}" type="pres">
      <dgm:prSet presAssocID="{A305581A-7417-461E-BD38-C34723F95491}" presName="node" presStyleLbl="node1" presStyleIdx="3" presStyleCnt="4" custScaleX="176799" custScaleY="186201" custRadScaleRad="114525" custRadScaleInc="-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D14EB-2BC6-4D43-B5FA-7079F7DE9BCD}" srcId="{3862A2AC-A02C-42B5-8AA7-A92621FED8F8}" destId="{F4BB35D8-E7CE-4D26-9AEC-42A6874CCBC3}" srcOrd="0" destOrd="0" parTransId="{C6E111AA-B24D-4E28-95BD-58D183B2A84F}" sibTransId="{A2CCDACA-8876-44A7-AEC6-03929D682754}"/>
    <dgm:cxn modelId="{3FB86CA1-B2D4-4EBE-9F82-4951F1CA1784}" type="presOf" srcId="{C6E111AA-B24D-4E28-95BD-58D183B2A84F}" destId="{F67BD55D-FE4F-44A0-9DFB-CEE2E60FA8CD}" srcOrd="0" destOrd="0" presId="urn:microsoft.com/office/officeart/2005/8/layout/radial5"/>
    <dgm:cxn modelId="{88FBD933-567B-4998-A0E2-6A2419CB7CA1}" srcId="{3862A2AC-A02C-42B5-8AA7-A92621FED8F8}" destId="{C17C869C-362D-4A99-AEB8-81FC33464CC2}" srcOrd="1" destOrd="0" parTransId="{93124DF3-F74C-4910-BE9E-CE5562E41432}" sibTransId="{048D36CE-8CBF-43A0-B581-105CBA8DCD4B}"/>
    <dgm:cxn modelId="{B0E947C2-4FB3-4B48-9D51-4B270AFC6DDD}" type="presOf" srcId="{005FFDFE-673A-4DC3-B413-0E4E55A738EF}" destId="{837700A2-48DA-4AFB-8E6E-31D041F610D1}" srcOrd="1" destOrd="0" presId="urn:microsoft.com/office/officeart/2005/8/layout/radial5"/>
    <dgm:cxn modelId="{B0DD8415-A877-4CF3-B36F-8A90D29C5974}" type="presOf" srcId="{93124DF3-F74C-4910-BE9E-CE5562E41432}" destId="{E9063DF0-35EB-4031-8C1E-14283DAAC27C}" srcOrd="1" destOrd="0" presId="urn:microsoft.com/office/officeart/2005/8/layout/radial5"/>
    <dgm:cxn modelId="{1DCE324D-81F3-47C8-8DF5-45A4E229EA0C}" type="presOf" srcId="{C17C869C-362D-4A99-AEB8-81FC33464CC2}" destId="{80B6DF63-41CC-4BB5-8595-0CBB4A910D2C}" srcOrd="0" destOrd="0" presId="urn:microsoft.com/office/officeart/2005/8/layout/radial5"/>
    <dgm:cxn modelId="{BC7F9F22-C635-4CBA-8DBC-61D244C9F948}" srcId="{3862A2AC-A02C-42B5-8AA7-A92621FED8F8}" destId="{A305581A-7417-461E-BD38-C34723F95491}" srcOrd="3" destOrd="0" parTransId="{005FFDFE-673A-4DC3-B413-0E4E55A738EF}" sibTransId="{5D1E75DA-6057-4076-8085-803A5F2E75DE}"/>
    <dgm:cxn modelId="{C1B5813B-CCB2-424E-BC92-85B791D45060}" type="presOf" srcId="{F4BB35D8-E7CE-4D26-9AEC-42A6874CCBC3}" destId="{AEBCAD99-3985-49E7-8A1C-85BEE2283424}" srcOrd="0" destOrd="0" presId="urn:microsoft.com/office/officeart/2005/8/layout/radial5"/>
    <dgm:cxn modelId="{EE2BB45A-A52F-4B61-BF2E-C823D487EA64}" type="presOf" srcId="{C6E111AA-B24D-4E28-95BD-58D183B2A84F}" destId="{3AD0F2FD-64C8-41B3-AC65-AFD9F553753A}" srcOrd="1" destOrd="0" presId="urn:microsoft.com/office/officeart/2005/8/layout/radial5"/>
    <dgm:cxn modelId="{0960F2EA-A686-45E3-BC6A-D57A2D32B4AE}" srcId="{F9BC80FE-A881-4B89-AD49-665456EF9770}" destId="{3862A2AC-A02C-42B5-8AA7-A92621FED8F8}" srcOrd="0" destOrd="0" parTransId="{44D87F92-407A-466E-B7FA-66F18C4888BB}" sibTransId="{5924B05F-0715-4337-B4F3-38894C1ACD2C}"/>
    <dgm:cxn modelId="{4D6024F0-6D60-424E-BDDA-E3051AA5708D}" type="presOf" srcId="{A4840105-9BBF-4168-886A-B284FB2FF650}" destId="{7B8C7F5E-29AE-4BC2-AD0E-4C6A722511D8}" srcOrd="0" destOrd="0" presId="urn:microsoft.com/office/officeart/2005/8/layout/radial5"/>
    <dgm:cxn modelId="{65FCA620-F628-4B9E-8273-CBB1C6C46E05}" type="presOf" srcId="{D59BDB13-1EAC-411A-8092-FA262A58423A}" destId="{9737F9BD-6067-4EFC-9E3A-FA5DB5728FED}" srcOrd="0" destOrd="0" presId="urn:microsoft.com/office/officeart/2005/8/layout/radial5"/>
    <dgm:cxn modelId="{4A0119C4-0B0A-436D-9C41-605C2D114BBF}" type="presOf" srcId="{A4840105-9BBF-4168-886A-B284FB2FF650}" destId="{B611B90F-2C64-411B-8F41-67ED055A068C}" srcOrd="1" destOrd="0" presId="urn:microsoft.com/office/officeart/2005/8/layout/radial5"/>
    <dgm:cxn modelId="{DB738703-0185-4BAB-9FCE-08A59C25D432}" type="presOf" srcId="{3862A2AC-A02C-42B5-8AA7-A92621FED8F8}" destId="{80E77F31-6F52-49DC-AB90-30D7D057616C}" srcOrd="0" destOrd="0" presId="urn:microsoft.com/office/officeart/2005/8/layout/radial5"/>
    <dgm:cxn modelId="{AFDDE613-BEC3-4AED-A549-59C5F8C9F9F4}" type="presOf" srcId="{A305581A-7417-461E-BD38-C34723F95491}" destId="{2912FDB5-7D84-4880-99F3-0E51DEAA836E}" srcOrd="0" destOrd="0" presId="urn:microsoft.com/office/officeart/2005/8/layout/radial5"/>
    <dgm:cxn modelId="{B71FC4AD-8083-4634-8725-76D06BA7488E}" srcId="{3862A2AC-A02C-42B5-8AA7-A92621FED8F8}" destId="{D59BDB13-1EAC-411A-8092-FA262A58423A}" srcOrd="2" destOrd="0" parTransId="{A4840105-9BBF-4168-886A-B284FB2FF650}" sibTransId="{C3AC4E82-4839-451B-B745-4091BA50E624}"/>
    <dgm:cxn modelId="{0AC4ABEC-218D-40E1-AF0E-003C74673544}" type="presOf" srcId="{F9BC80FE-A881-4B89-AD49-665456EF9770}" destId="{044D86B0-AF4B-4A1B-A550-E40AD584A0B3}" srcOrd="0" destOrd="0" presId="urn:microsoft.com/office/officeart/2005/8/layout/radial5"/>
    <dgm:cxn modelId="{490C377E-D61E-433A-BD9A-7CA7FB12D1A6}" type="presOf" srcId="{005FFDFE-673A-4DC3-B413-0E4E55A738EF}" destId="{D0F06958-DB66-414F-81C5-956A3EFAF3FC}" srcOrd="0" destOrd="0" presId="urn:microsoft.com/office/officeart/2005/8/layout/radial5"/>
    <dgm:cxn modelId="{C1C3F2AC-C68D-4B47-8DDC-B467914C249E}" type="presOf" srcId="{93124DF3-F74C-4910-BE9E-CE5562E41432}" destId="{688DB716-ED85-47E7-B07A-2ED9E3DBE3B2}" srcOrd="0" destOrd="0" presId="urn:microsoft.com/office/officeart/2005/8/layout/radial5"/>
    <dgm:cxn modelId="{64278B40-6069-49C9-A311-6538CAB98C21}" type="presParOf" srcId="{044D86B0-AF4B-4A1B-A550-E40AD584A0B3}" destId="{80E77F31-6F52-49DC-AB90-30D7D057616C}" srcOrd="0" destOrd="0" presId="urn:microsoft.com/office/officeart/2005/8/layout/radial5"/>
    <dgm:cxn modelId="{CD05FB7D-4119-4AF7-9DCD-D4008C71B467}" type="presParOf" srcId="{044D86B0-AF4B-4A1B-A550-E40AD584A0B3}" destId="{F67BD55D-FE4F-44A0-9DFB-CEE2E60FA8CD}" srcOrd="1" destOrd="0" presId="urn:microsoft.com/office/officeart/2005/8/layout/radial5"/>
    <dgm:cxn modelId="{7A270D63-A002-4BAF-81CC-5E8DACA37058}" type="presParOf" srcId="{F67BD55D-FE4F-44A0-9DFB-CEE2E60FA8CD}" destId="{3AD0F2FD-64C8-41B3-AC65-AFD9F553753A}" srcOrd="0" destOrd="0" presId="urn:microsoft.com/office/officeart/2005/8/layout/radial5"/>
    <dgm:cxn modelId="{431A6259-42BB-4C2A-8F60-375E5E7683FF}" type="presParOf" srcId="{044D86B0-AF4B-4A1B-A550-E40AD584A0B3}" destId="{AEBCAD99-3985-49E7-8A1C-85BEE2283424}" srcOrd="2" destOrd="0" presId="urn:microsoft.com/office/officeart/2005/8/layout/radial5"/>
    <dgm:cxn modelId="{D9C24111-14ED-47BA-A28E-C5B192F51F76}" type="presParOf" srcId="{044D86B0-AF4B-4A1B-A550-E40AD584A0B3}" destId="{688DB716-ED85-47E7-B07A-2ED9E3DBE3B2}" srcOrd="3" destOrd="0" presId="urn:microsoft.com/office/officeart/2005/8/layout/radial5"/>
    <dgm:cxn modelId="{07B67B85-51CD-4F0A-97EE-0E4781883E23}" type="presParOf" srcId="{688DB716-ED85-47E7-B07A-2ED9E3DBE3B2}" destId="{E9063DF0-35EB-4031-8C1E-14283DAAC27C}" srcOrd="0" destOrd="0" presId="urn:microsoft.com/office/officeart/2005/8/layout/radial5"/>
    <dgm:cxn modelId="{A5D3F4D1-E958-479C-A954-3565DCE2C1CA}" type="presParOf" srcId="{044D86B0-AF4B-4A1B-A550-E40AD584A0B3}" destId="{80B6DF63-41CC-4BB5-8595-0CBB4A910D2C}" srcOrd="4" destOrd="0" presId="urn:microsoft.com/office/officeart/2005/8/layout/radial5"/>
    <dgm:cxn modelId="{697013C5-D445-4B64-85C6-1C682EC676BA}" type="presParOf" srcId="{044D86B0-AF4B-4A1B-A550-E40AD584A0B3}" destId="{7B8C7F5E-29AE-4BC2-AD0E-4C6A722511D8}" srcOrd="5" destOrd="0" presId="urn:microsoft.com/office/officeart/2005/8/layout/radial5"/>
    <dgm:cxn modelId="{A8CC1F4C-2BA0-438C-BDB5-371947F1C34A}" type="presParOf" srcId="{7B8C7F5E-29AE-4BC2-AD0E-4C6A722511D8}" destId="{B611B90F-2C64-411B-8F41-67ED055A068C}" srcOrd="0" destOrd="0" presId="urn:microsoft.com/office/officeart/2005/8/layout/radial5"/>
    <dgm:cxn modelId="{8ED70A7F-D1B4-4BA5-8284-93F5EEB33B6B}" type="presParOf" srcId="{044D86B0-AF4B-4A1B-A550-E40AD584A0B3}" destId="{9737F9BD-6067-4EFC-9E3A-FA5DB5728FED}" srcOrd="6" destOrd="0" presId="urn:microsoft.com/office/officeart/2005/8/layout/radial5"/>
    <dgm:cxn modelId="{E10CBE79-33E3-4CE1-8A2E-3B5419D2EBAC}" type="presParOf" srcId="{044D86B0-AF4B-4A1B-A550-E40AD584A0B3}" destId="{D0F06958-DB66-414F-81C5-956A3EFAF3FC}" srcOrd="7" destOrd="0" presId="urn:microsoft.com/office/officeart/2005/8/layout/radial5"/>
    <dgm:cxn modelId="{30D33A3E-5F83-4C50-B899-E9A4A0BDC340}" type="presParOf" srcId="{D0F06958-DB66-414F-81C5-956A3EFAF3FC}" destId="{837700A2-48DA-4AFB-8E6E-31D041F610D1}" srcOrd="0" destOrd="0" presId="urn:microsoft.com/office/officeart/2005/8/layout/radial5"/>
    <dgm:cxn modelId="{AA2325B2-CB0C-4EE1-B064-5DE6149536B6}" type="presParOf" srcId="{044D86B0-AF4B-4A1B-A550-E40AD584A0B3}" destId="{2912FDB5-7D84-4880-99F3-0E51DEAA83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290A0-EC2C-434E-BAEC-2C122AF7ED82}" type="datetimeFigureOut">
              <a:rPr lang="fr-CA" smtClean="0"/>
              <a:t>2014-05-01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56E-D097-4448-9320-AE77B29ABE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4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68BF03C-63A7-4395-8D12-48F382BE64FB}" type="datetimeFigureOut">
              <a:rPr lang="fr-CA" smtClean="0"/>
              <a:t>2014-05-01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757181-389F-4B96-8D24-2529BA106C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07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7181-389F-4B96-8D24-2529BA106C0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0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FA818C-C278-43FA-A9F9-003E7DAEAC00}" type="datetime1">
              <a:rPr lang="en-US" smtClean="0"/>
              <a:t>5/1/2014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E628-E9EC-4A61-B40C-CAC7B2709572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08F06-A75C-4947-9067-2F408AC39616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292C-E279-48A7-A1CF-1374E59A7F83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9B21D-5E3E-49FB-9D11-034EFE0DD266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04D7D-E56F-4F83-8B71-2D1F55536DC7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E9-197A-4195-B00C-6337B2180A6C}" type="datetime1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C3720-FAF4-49D1-8FB5-9C7DC489BA9D}" type="datetime1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336AE-C5ED-43FE-B954-B8BD51AB8B44}" type="datetime1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39A15C-7562-45D4-AAB5-ED5CD3D13107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54DE76-2ABD-4D6E-8238-2407E9B2F7F3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A0E994-F266-4348-B6D3-E43758871043}" type="datetime1">
              <a:rPr lang="en-US" smtClean="0"/>
              <a:t>5/1/2014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1D2E49-F5BD-4495-9968-03538B84B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du </a:t>
            </a:r>
            <a:r>
              <a:rPr lang="en-US" dirty="0" err="1" smtClean="0"/>
              <a:t>noyau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Unit</a:t>
            </a:r>
            <a:r>
              <a:rPr lang="fr-CA" dirty="0" smtClean="0"/>
              <a:t>é</a:t>
            </a:r>
            <a:r>
              <a:rPr lang="en-US" dirty="0" smtClean="0"/>
              <a:t> 2</a:t>
            </a:r>
          </a:p>
          <a:p>
            <a:pPr algn="l"/>
            <a:r>
              <a:rPr lang="en-US" dirty="0" err="1" smtClean="0"/>
              <a:t>Chapitre</a:t>
            </a:r>
            <a:r>
              <a:rPr lang="en-US" dirty="0" smtClean="0"/>
              <a:t> 4 – p.110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68" y="1412776"/>
            <a:ext cx="8501122" cy="6000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2200" dirty="0" smtClean="0"/>
              <a:t>	</a:t>
            </a:r>
            <a:r>
              <a:rPr lang="fr-CA" dirty="0" smtClean="0"/>
              <a:t>Pensez à un train… </a:t>
            </a:r>
            <a:r>
              <a:rPr lang="fr-CA" sz="1600" dirty="0" smtClean="0"/>
              <a:t>(p.118)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A" dirty="0" smtClean="0"/>
              <a:t>Le train est comme un chromosome où chaque wagon </a:t>
            </a:r>
            <a:r>
              <a:rPr lang="fr-CA" i="1" dirty="0" smtClean="0"/>
              <a:t>(car) </a:t>
            </a:r>
            <a:r>
              <a:rPr lang="fr-CA" dirty="0" smtClean="0"/>
              <a:t>du train représente un gène individuel.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A" dirty="0" smtClean="0"/>
              <a:t>Un wagon (gène) sur un train détermine la couleur des yeux, un autre wagon détermine la couleur des cheveux, un autre détermine la grandeur, etc.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000132"/>
          </a:xfrm>
        </p:spPr>
        <p:txBody>
          <a:bodyPr>
            <a:noAutofit/>
          </a:bodyPr>
          <a:lstStyle/>
          <a:p>
            <a:r>
              <a:rPr lang="fr-CA" sz="3600" dirty="0" smtClean="0"/>
              <a:t>Un</a:t>
            </a:r>
            <a:r>
              <a:rPr lang="fr-CA" sz="3600" dirty="0" smtClean="0"/>
              <a:t> chromosome n’est pas un gène, il </a:t>
            </a:r>
            <a:r>
              <a:rPr lang="fr-CA" sz="3600" u="sng" dirty="0" smtClean="0"/>
              <a:t>contient</a:t>
            </a:r>
            <a:r>
              <a:rPr lang="fr-CA" sz="3600" dirty="0" smtClean="0"/>
              <a:t> </a:t>
            </a:r>
            <a:r>
              <a:rPr lang="fr-CA" sz="3600" dirty="0" smtClean="0"/>
              <a:t>des </a:t>
            </a:r>
            <a:r>
              <a:rPr lang="fr-CA" sz="3600" dirty="0" smtClean="0"/>
              <a:t>gènes</a:t>
            </a:r>
            <a:endParaRPr lang="fr-CA" sz="3600" u="sng" dirty="0"/>
          </a:p>
        </p:txBody>
      </p:sp>
      <p:pic>
        <p:nvPicPr>
          <p:cNvPr id="6" name="Picture 5" descr="chromosome 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52" y="3971057"/>
            <a:ext cx="5572148" cy="2886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006" y="1936741"/>
            <a:ext cx="5443993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dirty="0" smtClean="0"/>
              <a:t>ADN est un molécule qui contient </a:t>
            </a:r>
            <a:r>
              <a:rPr lang="fr-CA" u="sng" dirty="0" smtClean="0"/>
              <a:t>l’information </a:t>
            </a:r>
            <a:r>
              <a:rPr lang="fr-CA" u="sng" dirty="0" smtClean="0"/>
              <a:t>génétique</a:t>
            </a:r>
            <a:r>
              <a:rPr lang="fr-CA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ADN se retrouve dans le </a:t>
            </a:r>
            <a:r>
              <a:rPr lang="fr-CA" u="sng" dirty="0" smtClean="0"/>
              <a:t>noyau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La molécule d’ADN est une longue échelle (</a:t>
            </a:r>
            <a:r>
              <a:rPr lang="fr-CA" dirty="0" err="1" smtClean="0"/>
              <a:t>ladder</a:t>
            </a:r>
            <a:r>
              <a:rPr lang="fr-CA" dirty="0" smtClean="0"/>
              <a:t>) qui enroulée sur elle-même comme une spirale que l’on appelle </a:t>
            </a:r>
            <a:r>
              <a:rPr lang="fr-CA" b="1" u="sng" dirty="0" smtClean="0"/>
              <a:t>double hélice</a:t>
            </a:r>
            <a:r>
              <a:rPr lang="fr-CA" dirty="0" smtClean="0"/>
              <a:t>.  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l’AND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entreposé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2000264" cy="149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333750" cy="46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643967" y="1936742"/>
            <a:ext cx="104497" cy="3580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1600200"/>
            <a:ext cx="6155544" cy="50435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dirty="0" smtClean="0"/>
              <a:t>Les </a:t>
            </a:r>
            <a:r>
              <a:rPr lang="fr-CA" b="1" dirty="0" smtClean="0"/>
              <a:t>instructions</a:t>
            </a:r>
            <a:r>
              <a:rPr lang="fr-CA" dirty="0" smtClean="0"/>
              <a:t> se retrouve </a:t>
            </a:r>
            <a:r>
              <a:rPr lang="fr-CA" dirty="0" smtClean="0"/>
              <a:t>dans l’</a:t>
            </a:r>
            <a:r>
              <a:rPr lang="fr-CA" u="sng" dirty="0" smtClean="0"/>
              <a:t>ADN</a:t>
            </a:r>
            <a:r>
              <a:rPr lang="fr-CA" dirty="0" smtClean="0"/>
              <a:t> &gt; qui fait partie d’un </a:t>
            </a:r>
            <a:r>
              <a:rPr lang="fr-CA" u="sng" dirty="0" smtClean="0"/>
              <a:t>chromosome</a:t>
            </a:r>
            <a:r>
              <a:rPr lang="fr-CA" dirty="0" smtClean="0"/>
              <a:t> &gt; qui se retrouve dans le </a:t>
            </a:r>
            <a:r>
              <a:rPr lang="fr-CA" u="sng" dirty="0" smtClean="0"/>
              <a:t>noyau</a:t>
            </a:r>
            <a:r>
              <a:rPr lang="fr-CA" dirty="0" smtClean="0"/>
              <a:t>.</a:t>
            </a:r>
            <a:r>
              <a:rPr lang="fr-CA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Le </a:t>
            </a:r>
            <a:r>
              <a:rPr lang="fr-CA" b="1" dirty="0" smtClean="0"/>
              <a:t>génome</a:t>
            </a:r>
            <a:r>
              <a:rPr lang="fr-CA" dirty="0" smtClean="0"/>
              <a:t> d’un organisme est </a:t>
            </a:r>
            <a:r>
              <a:rPr lang="fr-CA" u="sng" dirty="0" smtClean="0"/>
              <a:t>toute l’information génétique</a:t>
            </a:r>
            <a:r>
              <a:rPr lang="fr-CA" dirty="0" smtClean="0"/>
              <a:t> qui est entreposée dans le noyau.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Cette </a:t>
            </a:r>
            <a:r>
              <a:rPr lang="fr-CA" dirty="0" smtClean="0"/>
              <a:t>information dicte à la cellule quelle protéine </a:t>
            </a:r>
            <a:r>
              <a:rPr lang="fr-CA" dirty="0" smtClean="0"/>
              <a:t>doit être produite pour l’organisme (quel caractères doit être présent).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u="sng" dirty="0" smtClean="0"/>
              <a:t>ADN contient les instructions pour le fonctionnement de la cellule:</a:t>
            </a:r>
            <a:endParaRPr lang="fr-C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76225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943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78849" y="1053518"/>
            <a:ext cx="3853662" cy="5804481"/>
          </a:xfrm>
        </p:spPr>
        <p:txBody>
          <a:bodyPr>
            <a:normAutofit/>
          </a:bodyPr>
          <a:lstStyle/>
          <a:p>
            <a:r>
              <a:rPr lang="fr-CA" dirty="0" smtClean="0"/>
              <a:t>Le</a:t>
            </a:r>
            <a:r>
              <a:rPr lang="fr-CA" b="1" dirty="0" smtClean="0"/>
              <a:t> génome humain</a:t>
            </a:r>
            <a:r>
              <a:rPr lang="fr-CA" dirty="0" smtClean="0"/>
              <a:t> est le totale d’ADN dans une paire complète de chromosome humain;</a:t>
            </a:r>
          </a:p>
          <a:p>
            <a:pPr lvl="1"/>
            <a:r>
              <a:rPr lang="fr-CA" dirty="0" smtClean="0"/>
              <a:t>22 paires de </a:t>
            </a:r>
            <a:r>
              <a:rPr lang="fr-CA" u="sng" dirty="0" smtClean="0"/>
              <a:t>chromosomes 'autosomes‘</a:t>
            </a:r>
          </a:p>
          <a:p>
            <a:pPr lvl="1"/>
            <a:r>
              <a:rPr lang="fr-CA" dirty="0" smtClean="0"/>
              <a:t>+ 1 paire de </a:t>
            </a:r>
            <a:r>
              <a:rPr lang="fr-CA" u="sng" dirty="0" smtClean="0"/>
              <a:t>chromosome sexuel</a:t>
            </a:r>
            <a:r>
              <a:rPr lang="fr-CA" u="sng" dirty="0" smtClean="0"/>
              <a:t> </a:t>
            </a:r>
            <a:r>
              <a:rPr lang="fr-CA" dirty="0" smtClean="0"/>
              <a:t>(X et Y).</a:t>
            </a:r>
          </a:p>
          <a:p>
            <a:pPr lvl="2"/>
            <a:r>
              <a:rPr lang="fr-CA" dirty="0" smtClean="0"/>
              <a:t>Femme = XX</a:t>
            </a:r>
          </a:p>
          <a:p>
            <a:pPr lvl="2"/>
            <a:r>
              <a:rPr lang="fr-CA" dirty="0" smtClean="0"/>
              <a:t>Homme = XY</a:t>
            </a:r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0664" y="137659"/>
            <a:ext cx="6019488" cy="7867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 </a:t>
            </a:r>
            <a:r>
              <a:rPr lang="en-US" dirty="0" err="1" smtClean="0"/>
              <a:t>g</a:t>
            </a:r>
            <a:r>
              <a:rPr lang="en-US" b="1" dirty="0" err="1" smtClean="0"/>
              <a:t>énome</a:t>
            </a:r>
            <a:r>
              <a:rPr lang="en-US" b="1" dirty="0" smtClean="0"/>
              <a:t> </a:t>
            </a:r>
            <a:r>
              <a:rPr lang="en-US" b="1" dirty="0" err="1" smtClean="0"/>
              <a:t>humain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523" y="3624671"/>
            <a:ext cx="3629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52864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fr-CA" b="1" i="1" dirty="0" smtClean="0"/>
              <a:t>Incroyable mais vrai! : </a:t>
            </a:r>
            <a:r>
              <a:rPr lang="fr-CA" i="1" dirty="0" smtClean="0"/>
              <a:t>“Des gènes brillants” </a:t>
            </a:r>
            <a:r>
              <a:rPr lang="fr-CA" dirty="0" smtClean="0"/>
              <a:t>décrit un exemple intéressant de </a:t>
            </a:r>
            <a:r>
              <a:rPr lang="fr-CA" dirty="0" err="1" smtClean="0"/>
              <a:t>dévelopment</a:t>
            </a:r>
            <a:r>
              <a:rPr lang="fr-CA" dirty="0" smtClean="0"/>
              <a:t> technologique dans le monde de la médecine.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P. 113 Q:1-3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P.119 Q: 1-3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P.121 Q: 1-6, 8 &amp; 9</a:t>
            </a:r>
          </a:p>
          <a:p>
            <a:pPr>
              <a:spcAft>
                <a:spcPts val="1200"/>
              </a:spcAft>
            </a:pPr>
            <a:endParaRPr lang="fr-CA" sz="900" dirty="0" smtClean="0"/>
          </a:p>
          <a:p>
            <a:pPr>
              <a:spcAft>
                <a:spcPts val="1200"/>
              </a:spcAft>
            </a:pPr>
            <a:r>
              <a:rPr lang="fr-CA" b="1" i="1" dirty="0" smtClean="0"/>
              <a:t>N’oubliez pas: 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Un gène est une section </a:t>
            </a:r>
            <a:r>
              <a:rPr lang="fr-CA" dirty="0" smtClean="0"/>
              <a:t>d’ADN qui contient l’information pour produire un caractère spécifique.</a:t>
            </a:r>
            <a:endParaRPr lang="fr-CA" dirty="0" smtClean="0"/>
          </a:p>
          <a:p>
            <a:pPr lvl="1">
              <a:spcAft>
                <a:spcPts val="1200"/>
              </a:spcAft>
            </a:pPr>
            <a:r>
              <a:rPr lang="fr-CA" dirty="0" smtClean="0"/>
              <a:t>Un chromosome contient l’information pour des milliers de caractères. 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Les chromosomes sont fait de gènes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err="1" smtClean="0"/>
              <a:t>Activité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4043362" cy="4665130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Qu’arrive-t-il quand il y a un changement </a:t>
            </a:r>
            <a:r>
              <a:rPr lang="fr-CA" dirty="0" smtClean="0"/>
              <a:t>avec l’information génétique dans une cellule</a:t>
            </a:r>
            <a:r>
              <a:rPr lang="fr-CA" dirty="0" smtClean="0"/>
              <a:t>?</a:t>
            </a:r>
          </a:p>
          <a:p>
            <a:r>
              <a:rPr lang="fr-CA" b="1" u="sng" dirty="0" smtClean="0"/>
              <a:t>Mutation</a:t>
            </a:r>
            <a:r>
              <a:rPr lang="fr-CA" dirty="0" smtClean="0"/>
              <a:t>: un changement du code d’un gène qui se </a:t>
            </a:r>
            <a:r>
              <a:rPr lang="fr-CA" dirty="0" smtClean="0"/>
              <a:t>retrouve dans un chromosome</a:t>
            </a:r>
          </a:p>
          <a:p>
            <a:r>
              <a:rPr lang="fr-CA" b="1" u="sng" dirty="0" smtClean="0"/>
              <a:t>Mutagène:</a:t>
            </a:r>
            <a:r>
              <a:rPr lang="fr-CA" b="1" dirty="0" smtClean="0"/>
              <a:t> </a:t>
            </a:r>
            <a:r>
              <a:rPr lang="fr-CA" dirty="0" smtClean="0"/>
              <a:t>une </a:t>
            </a:r>
            <a:r>
              <a:rPr lang="fr-CA" dirty="0" smtClean="0"/>
              <a:t>substances ou un facteurs qui peut causer une mutations de l’ADN.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4.2: Mutation</a:t>
            </a:r>
            <a:endParaRPr lang="en-US" b="1" u="sng" dirty="0"/>
          </a:p>
        </p:txBody>
      </p:sp>
      <p:pic>
        <p:nvPicPr>
          <p:cNvPr id="1026" name="Picture 2" descr="http://www.scienceclarified.com/images/uesc_07_img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04"/>
            <a:ext cx="4114800" cy="2390775"/>
          </a:xfrm>
          <a:prstGeom prst="rect">
            <a:avLst/>
          </a:prstGeom>
          <a:noFill/>
        </p:spPr>
      </p:pic>
      <p:pic>
        <p:nvPicPr>
          <p:cNvPr id="1028" name="Picture 4" descr="http://www.kermode-terrace-bc.com/spirit_bearcu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6"/>
            <a:ext cx="3333750" cy="32861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041719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fr-CA" dirty="0" smtClean="0"/>
              <a:t>L‘ADN d’un organisme peut occasionnellement changer, ou muter (mutation). </a:t>
            </a:r>
          </a:p>
          <a:p>
            <a:pPr lvl="0"/>
            <a:endParaRPr lang="fr-CA" sz="1200" dirty="0" smtClean="0"/>
          </a:p>
          <a:p>
            <a:pPr lvl="0"/>
            <a:r>
              <a:rPr lang="fr-CA" dirty="0" smtClean="0"/>
              <a:t>Une mutation change ADN d’un organisme;</a:t>
            </a:r>
          </a:p>
          <a:p>
            <a:pPr lvl="1"/>
            <a:r>
              <a:rPr lang="fr-CA" dirty="0" smtClean="0"/>
              <a:t>Ce qui affecte leur descendants (enfants) soit immédiatement ou après plusieurs générations plus tard.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Mutation</a:t>
            </a:r>
            <a:endParaRPr lang="fr-CA" dirty="0"/>
          </a:p>
        </p:txBody>
      </p:sp>
      <p:pic>
        <p:nvPicPr>
          <p:cNvPr id="33794" name="Picture 2" descr="http://lovvy.files.wordpress.com/2009/04/mu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919" y="1700808"/>
            <a:ext cx="3514113" cy="2636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72518" cy="5158356"/>
          </a:xfrm>
        </p:spPr>
        <p:txBody>
          <a:bodyPr>
            <a:normAutofit/>
          </a:bodyPr>
          <a:lstStyle/>
          <a:p>
            <a:r>
              <a:rPr lang="fr-CA" b="1" dirty="0" smtClean="0"/>
              <a:t>Négative:</a:t>
            </a:r>
            <a:r>
              <a:rPr lang="fr-CA" dirty="0" smtClean="0"/>
              <a:t> il est improbable que le descendant puisse survivre ou se reproduire;</a:t>
            </a:r>
          </a:p>
          <a:p>
            <a:pPr lvl="1"/>
            <a:r>
              <a:rPr lang="fr-CA" dirty="0" smtClean="0"/>
              <a:t>Donc la mutation va «</a:t>
            </a:r>
            <a:r>
              <a:rPr lang="fr-CA" u="sng" dirty="0" smtClean="0"/>
              <a:t>mourir</a:t>
            </a:r>
            <a:r>
              <a:rPr lang="fr-CA" dirty="0" smtClean="0"/>
              <a:t>» et ne </a:t>
            </a:r>
            <a:r>
              <a:rPr lang="fr-CA" u="sng" dirty="0" smtClean="0"/>
              <a:t>se transmettra pas</a:t>
            </a:r>
            <a:r>
              <a:rPr lang="fr-CA" dirty="0" smtClean="0"/>
              <a:t> de générations en générations.</a:t>
            </a:r>
            <a:r>
              <a:rPr lang="fr-CA" dirty="0" smtClean="0"/>
              <a:t> </a:t>
            </a:r>
          </a:p>
          <a:p>
            <a:endParaRPr lang="fr-CA" dirty="0" smtClean="0"/>
          </a:p>
          <a:p>
            <a:r>
              <a:rPr lang="fr-CA" b="1" dirty="0" smtClean="0"/>
              <a:t>Positive</a:t>
            </a:r>
            <a:r>
              <a:rPr lang="fr-CA" dirty="0" smtClean="0"/>
              <a:t>: </a:t>
            </a:r>
            <a:r>
              <a:rPr lang="fr-CA" dirty="0" smtClean="0"/>
              <a:t>il est très probable que le descendant puisse survivre plus facilement que d’autre descendant (sans la mutation), donc il se reproduira plus facilement.</a:t>
            </a:r>
          </a:p>
          <a:p>
            <a:pPr lvl="1"/>
            <a:r>
              <a:rPr lang="fr-CA" dirty="0" smtClean="0"/>
              <a:t>Avec la reproduction, la mutation positive est transmise et se propage (</a:t>
            </a:r>
            <a:r>
              <a:rPr lang="fr-CA" i="1" dirty="0" err="1" smtClean="0"/>
              <a:t>spreads</a:t>
            </a:r>
            <a:r>
              <a:rPr lang="fr-CA" dirty="0" smtClean="0"/>
              <a:t>).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Mutations: </a:t>
            </a:r>
            <a:r>
              <a:rPr lang="en-US" b="1" u="sng" dirty="0" smtClean="0"/>
              <a:t>Bonne </a:t>
            </a:r>
            <a:r>
              <a:rPr lang="en-US" b="1" u="sng" dirty="0" err="1" smtClean="0"/>
              <a:t>ou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Mauvaise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Neutre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nlm.nih.gov/medlineplus/ency/images/ency/fullsize/19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354" y="51004"/>
            <a:ext cx="2452678" cy="1857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2816"/>
            <a:ext cx="8786874" cy="47994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r-CA" dirty="0"/>
              <a:t>Un médecin peut te donner des médicaments.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Si </a:t>
            </a:r>
            <a:r>
              <a:rPr lang="fr-CA" dirty="0"/>
              <a:t>tu suis les instructions pour prendre le médicament, normalement tu vas </a:t>
            </a:r>
            <a:r>
              <a:rPr lang="fr-CA" dirty="0" smtClean="0"/>
              <a:t>te sentir </a:t>
            </a:r>
            <a:r>
              <a:rPr lang="fr-CA" dirty="0"/>
              <a:t>mieux et l’infection va disparaître.</a:t>
            </a:r>
          </a:p>
          <a:p>
            <a:pPr>
              <a:spcAft>
                <a:spcPts val="600"/>
              </a:spcAft>
            </a:pPr>
            <a:r>
              <a:rPr lang="fr-CA" dirty="0"/>
              <a:t>Si tu ne suis pas exactement les instructions (parce que </a:t>
            </a:r>
            <a:r>
              <a:rPr lang="fr-CA" dirty="0" smtClean="0"/>
              <a:t>tu te </a:t>
            </a:r>
            <a:r>
              <a:rPr lang="fr-CA" dirty="0"/>
              <a:t>sens mieux après quelques jours), quelques bactéries peuvent être résistantes au médicament et peuvent survivre.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Les </a:t>
            </a:r>
            <a:r>
              <a:rPr lang="fr-CA" dirty="0"/>
              <a:t>bactéries résistantes aux médicaments sont plus dangereuses car il est plus difficile d’arrêter </a:t>
            </a:r>
            <a:r>
              <a:rPr lang="fr-CA" dirty="0" smtClean="0"/>
              <a:t>l’infection.</a:t>
            </a:r>
            <a:endParaRPr lang="fr-CA" dirty="0"/>
          </a:p>
          <a:p>
            <a:pPr>
              <a:spcAft>
                <a:spcPts val="600"/>
              </a:spcAft>
            </a:pPr>
            <a:r>
              <a:rPr lang="fr-CA" dirty="0"/>
              <a:t>Les bactéries peuvent </a:t>
            </a:r>
            <a:r>
              <a:rPr lang="fr-CA" dirty="0" smtClean="0"/>
              <a:t>devenir </a:t>
            </a:r>
            <a:r>
              <a:rPr lang="fr-CA" dirty="0"/>
              <a:t>résistantes aux médicaments quand elles subissent une mutation génétique. Cela causent ces bactéries </a:t>
            </a:r>
            <a:r>
              <a:rPr lang="fr-CA" dirty="0" smtClean="0"/>
              <a:t>à </a:t>
            </a:r>
            <a:r>
              <a:rPr lang="fr-CA" dirty="0"/>
              <a:t>réagir dans une façon très différente que normale.</a:t>
            </a:r>
          </a:p>
          <a:p>
            <a:pPr>
              <a:spcAft>
                <a:spcPts val="600"/>
              </a:spcAft>
            </a:pPr>
            <a:r>
              <a:rPr lang="fr-CA" dirty="0"/>
              <a:t>Maintenant, cette mutation peut être </a:t>
            </a:r>
            <a:r>
              <a:rPr lang="fr-CA" dirty="0" smtClean="0"/>
              <a:t>transmise </a:t>
            </a:r>
            <a:r>
              <a:rPr lang="fr-CA" dirty="0"/>
              <a:t>aux descendants de ces bactéries.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3" y="214290"/>
            <a:ext cx="64722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200" u="sng" dirty="0" smtClean="0"/>
              <a:t>Imagine que…</a:t>
            </a:r>
            <a:r>
              <a:rPr lang="fr-CA" sz="3200" dirty="0"/>
              <a:t> : </a:t>
            </a:r>
            <a:r>
              <a:rPr lang="fr-CA" sz="3200" i="1" dirty="0"/>
              <a:t>Tu as une infection comme </a:t>
            </a:r>
            <a:r>
              <a:rPr lang="fr-CA" sz="3200" i="1" dirty="0" smtClean="0"/>
              <a:t>«</a:t>
            </a:r>
            <a:r>
              <a:rPr lang="fr-CA" sz="3200" i="1" dirty="0" err="1" smtClean="0"/>
              <a:t>Strep</a:t>
            </a:r>
            <a:r>
              <a:rPr lang="fr-CA" sz="3200" i="1" dirty="0" smtClean="0"/>
              <a:t> </a:t>
            </a:r>
            <a:r>
              <a:rPr lang="fr-CA" sz="3200" i="1" dirty="0" err="1" smtClean="0"/>
              <a:t>Throat</a:t>
            </a:r>
            <a:r>
              <a:rPr lang="fr-CA" sz="3200" i="1" dirty="0" smtClean="0"/>
              <a:t>».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fr-CA" b="1" dirty="0" smtClean="0"/>
              <a:t>Naturelle</a:t>
            </a:r>
          </a:p>
          <a:p>
            <a:pPr marL="852678" lvl="1" indent="-514350"/>
            <a:r>
              <a:rPr lang="fr-CA" dirty="0" smtClean="0"/>
              <a:t>Radiation solaire</a:t>
            </a:r>
            <a:endParaRPr lang="fr-CA" dirty="0" smtClean="0"/>
          </a:p>
          <a:p>
            <a:pPr marL="852678" lvl="1" indent="-514350"/>
            <a:r>
              <a:rPr lang="fr-CA" dirty="0" smtClean="0"/>
              <a:t>Gaz Radioactifs (</a:t>
            </a:r>
            <a:r>
              <a:rPr lang="fr-CA" dirty="0" smtClean="0"/>
              <a:t>éléments)</a:t>
            </a:r>
          </a:p>
          <a:p>
            <a:pPr marL="852678" lvl="1" indent="-514350"/>
            <a:r>
              <a:rPr lang="fr-CA" dirty="0" smtClean="0"/>
              <a:t>Mutation naturelle</a:t>
            </a:r>
          </a:p>
          <a:p>
            <a:pPr marL="1136142" lvl="2" indent="-514350"/>
            <a:r>
              <a:rPr lang="fr-CA" dirty="0" smtClean="0"/>
              <a:t>Ex: Ours blanc </a:t>
            </a:r>
            <a:r>
              <a:rPr lang="fr-CA" dirty="0" err="1" smtClean="0"/>
              <a:t>Kermode</a:t>
            </a:r>
            <a:r>
              <a:rPr lang="fr-CA" dirty="0" smtClean="0"/>
              <a:t> p. 122 Figure 4.12</a:t>
            </a:r>
          </a:p>
          <a:p>
            <a:pPr marL="1410462" lvl="3" indent="-514350"/>
            <a:r>
              <a:rPr lang="fr-CA" dirty="0" smtClean="0"/>
              <a:t>Afin qu’une mutation se produise, les 2 parents doivent avoir un changement dans leurs gènes, qui est ensuite </a:t>
            </a:r>
            <a:r>
              <a:rPr lang="fr-CA" dirty="0" err="1" smtClean="0"/>
              <a:t>tramit</a:t>
            </a:r>
            <a:r>
              <a:rPr lang="fr-CA" dirty="0" smtClean="0"/>
              <a:t> à leur enfant.</a:t>
            </a:r>
          </a:p>
          <a:p>
            <a:pPr marL="852678" lvl="1" indent="-514350"/>
            <a:r>
              <a:rPr lang="fr-CA" dirty="0" smtClean="0"/>
              <a:t>Virus</a:t>
            </a:r>
          </a:p>
          <a:p>
            <a:pPr marL="1136142" lvl="2" indent="-514350"/>
            <a:endParaRPr lang="fr-CA" b="1" dirty="0" smtClean="0"/>
          </a:p>
          <a:p>
            <a:pPr marL="550926" indent="-514350">
              <a:buFont typeface="+mj-lt"/>
              <a:buAutoNum type="arabicPeriod"/>
            </a:pPr>
            <a:r>
              <a:rPr lang="fr-CA" b="1" dirty="0" smtClean="0"/>
              <a:t>Activité humaine</a:t>
            </a:r>
          </a:p>
          <a:p>
            <a:pPr marL="852678" lvl="1" indent="-514350"/>
            <a:r>
              <a:rPr lang="fr-CA" dirty="0" smtClean="0"/>
              <a:t>Chimiques </a:t>
            </a:r>
          </a:p>
          <a:p>
            <a:pPr marL="1136142" lvl="2" indent="-514350"/>
            <a:r>
              <a:rPr lang="fr-CA" dirty="0" smtClean="0"/>
              <a:t>Fumer et d’autre chimiques qui détruits la couche d’ozone. </a:t>
            </a:r>
          </a:p>
          <a:p>
            <a:pPr marL="852678" lvl="1" indent="-514350"/>
            <a:r>
              <a:rPr lang="fr-CA" dirty="0" smtClean="0"/>
              <a:t>Radiation Nucléaire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2 Causes </a:t>
            </a:r>
            <a:r>
              <a:rPr lang="en-US" b="1" u="sng" dirty="0" smtClean="0"/>
              <a:t>des </a:t>
            </a:r>
            <a:r>
              <a:rPr lang="en-US" b="1" u="sng" dirty="0" smtClean="0"/>
              <a:t>Mutations: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786454"/>
          </a:xfrm>
        </p:spPr>
        <p:txBody>
          <a:bodyPr>
            <a:normAutofit/>
          </a:bodyPr>
          <a:lstStyle/>
          <a:p>
            <a:r>
              <a:rPr lang="fr-CA" b="1" u="sng" dirty="0" smtClean="0"/>
              <a:t>Noyau:</a:t>
            </a:r>
            <a:r>
              <a:rPr lang="fr-CA" dirty="0" smtClean="0"/>
              <a:t> est l’organelle qui est responsable pour l’hérédité le contrôle des fonctions de la cellule. </a:t>
            </a:r>
          </a:p>
          <a:p>
            <a:endParaRPr lang="fr-CA" dirty="0" smtClean="0"/>
          </a:p>
          <a:p>
            <a:pPr>
              <a:buNone/>
            </a:pP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32"/>
            <a:ext cx="7467600" cy="939784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Le </a:t>
            </a:r>
            <a:r>
              <a:rPr lang="en-US" sz="5400" u="sng" dirty="0" err="1" smtClean="0"/>
              <a:t>noyau</a:t>
            </a:r>
            <a:endParaRPr lang="en-US" sz="5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46850"/>
            <a:ext cx="5357850" cy="39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596" y="4071942"/>
            <a:ext cx="184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4.2 p.113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7771593"/>
              </p:ext>
            </p:extLst>
          </p:nvPr>
        </p:nvGraphicFramePr>
        <p:xfrm>
          <a:off x="500034" y="214290"/>
          <a:ext cx="79296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417638"/>
            <a:ext cx="8441000" cy="5577483"/>
          </a:xfrm>
        </p:spPr>
        <p:txBody>
          <a:bodyPr>
            <a:normAutofit/>
          </a:bodyPr>
          <a:lstStyle/>
          <a:p>
            <a:pPr lvl="1"/>
            <a:r>
              <a:rPr lang="fr-CA" b="1" dirty="0" smtClean="0"/>
              <a:t>Caractères</a:t>
            </a:r>
            <a:r>
              <a:rPr lang="fr-CA" dirty="0" smtClean="0"/>
              <a:t> – caractéristique particulière qui </a:t>
            </a:r>
            <a:r>
              <a:rPr lang="fr-CA" u="sng" dirty="0" smtClean="0"/>
              <a:t>peu varier d’un individu à un autre</a:t>
            </a:r>
            <a:r>
              <a:rPr lang="fr-CA" dirty="0" smtClean="0"/>
              <a:t> (de la même espèce).</a:t>
            </a:r>
          </a:p>
          <a:p>
            <a:pPr lvl="2"/>
            <a:r>
              <a:rPr lang="fr-CA" dirty="0" smtClean="0"/>
              <a:t>Couleur des yeux, ton de la voix, grosseur du nez, etc. </a:t>
            </a:r>
          </a:p>
          <a:p>
            <a:pPr lvl="2"/>
            <a:r>
              <a:rPr lang="fr-CA" dirty="0" smtClean="0"/>
              <a:t>Figure 4.1A p.112</a:t>
            </a:r>
          </a:p>
          <a:p>
            <a:pPr lvl="1">
              <a:buNone/>
            </a:pPr>
            <a:endParaRPr lang="fr-CA" dirty="0" smtClean="0"/>
          </a:p>
          <a:p>
            <a:pPr lvl="1"/>
            <a:r>
              <a:rPr lang="fr-CA" b="1" dirty="0" smtClean="0"/>
              <a:t>Hérédité</a:t>
            </a:r>
            <a:r>
              <a:rPr lang="fr-CA" dirty="0" smtClean="0"/>
              <a:t> – le processus dans lequel une série et/ou une </a:t>
            </a:r>
            <a:r>
              <a:rPr lang="fr-CA" u="sng" dirty="0" smtClean="0"/>
              <a:t>combinaison de caractères est transmise</a:t>
            </a:r>
            <a:r>
              <a:rPr lang="fr-CA" dirty="0" smtClean="0"/>
              <a:t> d’un individu à ses descendants (enfants). </a:t>
            </a:r>
          </a:p>
          <a:p>
            <a:pPr lvl="2"/>
            <a:endParaRPr lang="fr-CA" dirty="0" smtClean="0"/>
          </a:p>
          <a:p>
            <a:pPr lvl="2"/>
            <a:r>
              <a:rPr lang="fr-CA" dirty="0" smtClean="0"/>
              <a:t>Nous héritons nos caractères de nos </a:t>
            </a:r>
          </a:p>
          <a:p>
            <a:pPr marL="630936" lvl="2" indent="0">
              <a:buNone/>
            </a:pPr>
            <a:r>
              <a:rPr lang="fr-CA" dirty="0"/>
              <a:t>	</a:t>
            </a:r>
            <a:r>
              <a:rPr lang="fr-CA" dirty="0" smtClean="0"/>
              <a:t>parents. </a:t>
            </a:r>
          </a:p>
          <a:p>
            <a:pPr lvl="2">
              <a:buNone/>
            </a:pPr>
            <a:endParaRPr lang="fr-CA" dirty="0" smtClean="0"/>
          </a:p>
          <a:p>
            <a:pPr>
              <a:buNone/>
            </a:pPr>
            <a:endParaRPr lang="fr-CA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15594"/>
            <a:ext cx="2629506" cy="24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 smtClean="0"/>
              <a:t>L’hérédité</a:t>
            </a:r>
            <a:endParaRPr lang="fr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16224"/>
            <a:ext cx="8229600" cy="4752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dirty="0" smtClean="0"/>
              <a:t>Chaque cellule dans notre corps a une fonction spécifique.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Cellules; des muscles, de la peau, du système nerveux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Chaque cellules du corps contiennent les même parties et organelles.  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Comment est-ce que les cellules de nos yeux  ne sont pas devenues des cellules des os? 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Le noyau contient les «instructions» que déterminent ce que chaque cellule va devenir!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r-CA" sz="4000" u="sng" dirty="0" smtClean="0"/>
              <a:t>Le noyau</a:t>
            </a:r>
            <a:r>
              <a:rPr lang="fr-CA" sz="3600" b="0" u="sng" dirty="0" smtClean="0"/>
              <a:t>: </a:t>
            </a:r>
            <a:r>
              <a:rPr lang="fr-CA" sz="3600" b="0" i="1" u="sng" dirty="0" smtClean="0"/>
              <a:t>le </a:t>
            </a:r>
            <a:r>
              <a:rPr lang="fr-CA" sz="3600" i="1" u="sng" dirty="0" smtClean="0"/>
              <a:t>centre de contrôle</a:t>
            </a:r>
            <a:r>
              <a:rPr lang="fr-CA" sz="3600" b="0" i="1" u="sng" dirty="0" smtClean="0"/>
              <a:t> de la cellule</a:t>
            </a:r>
            <a:r>
              <a:rPr lang="fr-CA" sz="3600" b="0" u="sng" dirty="0" smtClean="0"/>
              <a:t>:</a:t>
            </a:r>
            <a:r>
              <a:rPr lang="fr-CA" sz="3600" u="sng" dirty="0" smtClean="0"/>
              <a:t> </a:t>
            </a:r>
            <a:endParaRPr lang="fr-CA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980728"/>
            <a:ext cx="1737543" cy="13014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85098"/>
            <a:ext cx="8229600" cy="39638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A" sz="2400" dirty="0" smtClean="0"/>
              <a:t>Il y a toujours la </a:t>
            </a:r>
            <a:r>
              <a:rPr lang="fr-CA" sz="2400" u="sng" dirty="0" smtClean="0"/>
              <a:t>même quantité</a:t>
            </a:r>
            <a:r>
              <a:rPr lang="fr-CA" sz="2400" dirty="0" smtClean="0"/>
              <a:t> de chromosomes dans chaque cellule</a:t>
            </a:r>
          </a:p>
          <a:p>
            <a:pPr lvl="1">
              <a:buFont typeface="Arial" pitchFamily="34" charset="0"/>
              <a:buChar char="•"/>
            </a:pPr>
            <a:r>
              <a:rPr lang="fr-CA" sz="2000" dirty="0" smtClean="0"/>
              <a:t>(à l’exception des cellules de reproduction, qui possèdent </a:t>
            </a:r>
            <a:r>
              <a:rPr lang="fr-CA" sz="2000" u="sng" dirty="0" smtClean="0"/>
              <a:t>seulement la moitié</a:t>
            </a:r>
            <a:r>
              <a:rPr lang="fr-CA" sz="2000" dirty="0" smtClean="0"/>
              <a:t> des paires)</a:t>
            </a:r>
          </a:p>
          <a:p>
            <a:pPr>
              <a:buFont typeface="Arial" pitchFamily="34" charset="0"/>
              <a:buChar char="•"/>
            </a:pPr>
            <a:endParaRPr lang="fr-CA" sz="2400" dirty="0" smtClean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Même quantité pendant toute la vie d’un individu </a:t>
            </a:r>
            <a:r>
              <a:rPr lang="fr-CA" sz="2400" i="1" dirty="0" smtClean="0"/>
              <a:t>(il n’y a pas de gain ou de perte de chromosomes)</a:t>
            </a:r>
          </a:p>
          <a:p>
            <a:pPr>
              <a:buFont typeface="Arial" pitchFamily="34" charset="0"/>
              <a:buChar char="•"/>
            </a:pPr>
            <a:endParaRPr lang="fr-CA" sz="2400" dirty="0" smtClean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Même quantité pour tous les membres (individus) d’un espèce.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CHROMOSOMES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248994"/>
            <a:ext cx="2259335" cy="150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5183840"/>
            <a:ext cx="2349177" cy="1563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7814672" cy="5043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CA" dirty="0" smtClean="0"/>
              <a:t>Chaque individu (humain) a 23 paires de chromosomes (46 chromosomes au total)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CA" dirty="0" smtClean="0"/>
              <a:t>Normalement chaque parent donne à un enfant 23 chromosomes: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CHROMOSOMES </a:t>
            </a:r>
            <a:r>
              <a:rPr lang="en-GB" sz="2400" dirty="0" smtClean="0"/>
              <a:t>(2)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537" y="3140968"/>
            <a:ext cx="4310647" cy="33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149080"/>
            <a:ext cx="5760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23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2298753" y="4149080"/>
            <a:ext cx="5760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23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1614677" y="5222961"/>
            <a:ext cx="5760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46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383313" y="37818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Parent 1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1981944" y="37797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Parent 2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1218633" y="57517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Enfant </a:t>
            </a:r>
            <a:endParaRPr lang="fr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83843" y="4628443"/>
            <a:ext cx="571069" cy="548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81944" y="4649275"/>
            <a:ext cx="604841" cy="50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43681"/>
              </p:ext>
            </p:extLst>
          </p:nvPr>
        </p:nvGraphicFramePr>
        <p:xfrm>
          <a:off x="683568" y="1196752"/>
          <a:ext cx="7527210" cy="458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605"/>
                <a:gridCol w="3763605"/>
              </a:tblGrid>
              <a:tr h="145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Organisme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CA" sz="3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Nombre de chromosome</a:t>
                      </a:r>
                    </a:p>
                  </a:txBody>
                  <a:tcPr horzOverflow="overflow"/>
                </a:tc>
              </a:tr>
              <a:tr h="7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Humain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horzOverflow="overflow"/>
                </a:tc>
              </a:tr>
              <a:tr h="7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Chimpanzé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/>
                </a:tc>
              </a:tr>
              <a:tr h="7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Souris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/>
                </a:tc>
              </a:tr>
              <a:tr h="7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Maïs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CHROMOSOMES </a:t>
            </a:r>
            <a:r>
              <a:rPr lang="en-GB" sz="2400" dirty="0" smtClean="0"/>
              <a:t>(3)</a:t>
            </a:r>
            <a:endParaRPr lang="en-US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511" y="1877992"/>
            <a:ext cx="2830207" cy="39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608591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fr-CA" b="1" u="sng" dirty="0" smtClean="0"/>
              <a:t>Chromosome</a:t>
            </a:r>
            <a:r>
              <a:rPr lang="fr-CA" u="sng" dirty="0" smtClean="0"/>
              <a:t>:</a:t>
            </a:r>
            <a:r>
              <a:rPr lang="fr-CA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fr-CA" dirty="0"/>
              <a:t>U</a:t>
            </a:r>
            <a:r>
              <a:rPr lang="fr-CA" dirty="0" smtClean="0"/>
              <a:t>ne structure qui a la forme d’un </a:t>
            </a:r>
            <a:r>
              <a:rPr lang="fr-CA" u="sng" dirty="0" smtClean="0"/>
              <a:t>filament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Se retrouve dans le noyau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Contient les </a:t>
            </a:r>
            <a:r>
              <a:rPr lang="fr-CA" u="sng" dirty="0" smtClean="0"/>
              <a:t>gènes</a:t>
            </a:r>
            <a:r>
              <a:rPr lang="fr-CA" dirty="0" smtClean="0"/>
              <a:t> (information héréditaire) </a:t>
            </a:r>
            <a:endParaRPr lang="fr-CA" u="sng" dirty="0" smtClean="0"/>
          </a:p>
          <a:p>
            <a:pPr>
              <a:spcAft>
                <a:spcPts val="1200"/>
              </a:spcAft>
            </a:pPr>
            <a:r>
              <a:rPr lang="fr-CA" b="1" u="sng" dirty="0" smtClean="0"/>
              <a:t>Gène</a:t>
            </a:r>
            <a:r>
              <a:rPr lang="fr-CA" u="sng" dirty="0" smtClean="0"/>
              <a:t>:</a:t>
            </a:r>
            <a:r>
              <a:rPr lang="fr-CA" dirty="0" smtClean="0"/>
              <a:t>  </a:t>
            </a:r>
            <a:r>
              <a:rPr lang="fr-CA" dirty="0" smtClean="0"/>
              <a:t>petit </a:t>
            </a:r>
            <a:r>
              <a:rPr lang="fr-CA" dirty="0" smtClean="0"/>
              <a:t>segments d’ADN situés à des </a:t>
            </a:r>
            <a:r>
              <a:rPr lang="fr-CA" u="sng" dirty="0" smtClean="0"/>
              <a:t>endroits précis</a:t>
            </a:r>
            <a:r>
              <a:rPr lang="fr-CA" dirty="0" smtClean="0"/>
              <a:t> sur un chromosome; 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Chaque gène contient l’information pour produire des </a:t>
            </a:r>
            <a:r>
              <a:rPr lang="fr-CA" u="sng" dirty="0" smtClean="0"/>
              <a:t>protéines</a:t>
            </a:r>
            <a:r>
              <a:rPr lang="fr-CA" dirty="0" smtClean="0"/>
              <a:t>. </a:t>
            </a:r>
            <a:endParaRPr lang="fr-CA" dirty="0" smtClean="0"/>
          </a:p>
          <a:p>
            <a:pPr lvl="1">
              <a:spcAft>
                <a:spcPts val="1200"/>
              </a:spcAft>
            </a:pPr>
            <a:r>
              <a:rPr lang="fr-CA" b="1" u="sng" dirty="0" smtClean="0"/>
              <a:t>ADN</a:t>
            </a:r>
            <a:r>
              <a:rPr lang="fr-CA" u="sng" dirty="0" smtClean="0"/>
              <a:t>:</a:t>
            </a:r>
            <a:r>
              <a:rPr lang="fr-CA" dirty="0"/>
              <a:t> </a:t>
            </a:r>
            <a:r>
              <a:rPr lang="fr-CA" b="1" dirty="0" smtClean="0"/>
              <a:t>a</a:t>
            </a:r>
            <a:r>
              <a:rPr lang="fr-CA" dirty="0" smtClean="0"/>
              <a:t>cide </a:t>
            </a:r>
            <a:r>
              <a:rPr lang="fr-CA" b="1" dirty="0" smtClean="0"/>
              <a:t>d</a:t>
            </a:r>
            <a:r>
              <a:rPr lang="fr-CA" dirty="0" smtClean="0"/>
              <a:t>ésoxyribo</a:t>
            </a:r>
            <a:r>
              <a:rPr lang="fr-CA" b="1" dirty="0" smtClean="0"/>
              <a:t>n</a:t>
            </a:r>
            <a:r>
              <a:rPr lang="fr-CA" dirty="0" smtClean="0"/>
              <a:t>ucléique</a:t>
            </a:r>
            <a:endParaRPr lang="fr-CA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fr-CA" sz="4400" b="1" u="sng" dirty="0" smtClean="0"/>
              <a:t>La différence entre un gène et un chromosome:</a:t>
            </a:r>
            <a:endParaRPr lang="fr-CA" sz="4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2E49-F5BD-4495-9968-03538B84BA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1009</TotalTime>
  <Words>999</Words>
  <Application>Microsoft Office PowerPoint</Application>
  <PresentationFormat>On-screen Show (4:3)</PresentationFormat>
  <Paragraphs>145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Function du noyau</vt:lpstr>
      <vt:lpstr>Le noyau</vt:lpstr>
      <vt:lpstr>PowerPoint Presentation</vt:lpstr>
      <vt:lpstr>L’hérédité</vt:lpstr>
      <vt:lpstr>Le noyau: le centre de contrôle de la cellule: </vt:lpstr>
      <vt:lpstr>CHROMOSOMES</vt:lpstr>
      <vt:lpstr>CHROMOSOMES (2)</vt:lpstr>
      <vt:lpstr>CHROMOSOMES (3)</vt:lpstr>
      <vt:lpstr>La différence entre un gène et un chromosome:</vt:lpstr>
      <vt:lpstr>Un chromosome n’est pas un gène, il contient des gènes</vt:lpstr>
      <vt:lpstr>Comment est-ce que l’AND est entreposé?</vt:lpstr>
      <vt:lpstr>ADN contient les instructions pour le fonctionnement de la cellule:</vt:lpstr>
      <vt:lpstr>Le génome humain:</vt:lpstr>
      <vt:lpstr>Activité: </vt:lpstr>
      <vt:lpstr>4.2: Mutation</vt:lpstr>
      <vt:lpstr>Mutation</vt:lpstr>
      <vt:lpstr>Mutations: Bonne ou Mauvaise ou Neutre?</vt:lpstr>
      <vt:lpstr>Imagine que… : Tu as une infection comme «Strep Throat».</vt:lpstr>
      <vt:lpstr>2 Causes des Mutations:</vt:lpstr>
    </vt:vector>
  </TitlesOfParts>
  <Company>Western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 Jill</dc:creator>
  <cp:lastModifiedBy>Raphael Soucy</cp:lastModifiedBy>
  <cp:revision>100</cp:revision>
  <cp:lastPrinted>2014-05-01T15:37:41Z</cp:lastPrinted>
  <dcterms:created xsi:type="dcterms:W3CDTF">2009-11-22T17:59:37Z</dcterms:created>
  <dcterms:modified xsi:type="dcterms:W3CDTF">2014-05-02T01:06:50Z</dcterms:modified>
</cp:coreProperties>
</file>