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9" r:id="rId3"/>
    <p:sldId id="285" r:id="rId4"/>
    <p:sldId id="286" r:id="rId5"/>
    <p:sldId id="278" r:id="rId6"/>
    <p:sldId id="258" r:id="rId7"/>
    <p:sldId id="287" r:id="rId8"/>
    <p:sldId id="259" r:id="rId9"/>
    <p:sldId id="260" r:id="rId10"/>
    <p:sldId id="288" r:id="rId11"/>
    <p:sldId id="261" r:id="rId12"/>
    <p:sldId id="277" r:id="rId13"/>
    <p:sldId id="262" r:id="rId14"/>
    <p:sldId id="282" r:id="rId15"/>
    <p:sldId id="263" r:id="rId16"/>
    <p:sldId id="284" r:id="rId17"/>
    <p:sldId id="276" r:id="rId18"/>
    <p:sldId id="289" r:id="rId19"/>
    <p:sldId id="290" r:id="rId20"/>
    <p:sldId id="280" r:id="rId21"/>
    <p:sldId id="265" r:id="rId22"/>
    <p:sldId id="266" r:id="rId23"/>
    <p:sldId id="267" r:id="rId24"/>
    <p:sldId id="268" r:id="rId25"/>
    <p:sldId id="269" r:id="rId26"/>
    <p:sldId id="291" r:id="rId27"/>
    <p:sldId id="270" r:id="rId28"/>
    <p:sldId id="271" r:id="rId29"/>
    <p:sldId id="273" r:id="rId30"/>
    <p:sldId id="292" r:id="rId31"/>
    <p:sldId id="274" r:id="rId32"/>
    <p:sldId id="275" r:id="rId3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302B3-1804-46C8-87DB-3213B16BF718}" type="datetimeFigureOut">
              <a:rPr lang="fr-CA" smtClean="0"/>
              <a:t>2019-05-09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C9D2A-68BB-450A-9A28-022E8810E54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6721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E775C33-DBF7-4F65-AAA0-9C64FD3E1165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597A46-9F14-4723-A399-63F6A3CDC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0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30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23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60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10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85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09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37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95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36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84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2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3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1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0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09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2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6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7A46-9F14-4723-A399-63F6A3CDC2D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3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8212-F0EC-4321-8D63-DE3AB2A92B15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C65-C976-4E73-93AA-BA18155039B7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DF6F-9379-4D3C-A143-7F4DF7C4B563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1684-2CE5-45C6-9312-69790445DB2D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748-E047-43D9-BAD1-C628F8C00A25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1DA9-ECBF-4DE3-B2CE-1A305506E747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A6FE-B615-4346-BD63-458D7489C8C6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5118-353F-49DB-BC2E-8241C9A60EED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92D-44A1-40E7-ADA0-81176B3533C1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0564-5A82-43BE-BF09-862F691A561C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4CD2-04F5-4DE8-9AD6-D2C264F75C42}" type="datetime1">
              <a:rPr lang="en-US" smtClean="0"/>
              <a:t>5/9/2019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5398DB2-F850-436C-BE6F-FF516CCB2D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EC5ED5-DBAF-40E3-8B3E-953DE2C01EE9}" type="datetime1">
              <a:rPr lang="en-US" smtClean="0"/>
              <a:t>5/9/2019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raightlab.stanford.edu/images/science/picturesandmovies/ptk-gt100xdic30s-3.m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salive.com/mitosis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minfo.prenhall.com/science/BiologyArchive/audesirk/closerlook/mitosis.html" TargetMode="External"/><Relationship Id="rId4" Type="http://schemas.openxmlformats.org/officeDocument/2006/relationships/hyperlink" Target="http://www.cellsalive.com/cell_cycle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COxMt9gMd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Chapitre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La mitose est à la base de la reproduction asexuelle </a:t>
            </a:r>
            <a:endParaRPr lang="fr-CA" dirty="0"/>
          </a:p>
        </p:txBody>
      </p:sp>
      <p:pic>
        <p:nvPicPr>
          <p:cNvPr id="4" name="Picture 7" descr="ptk_gt100xdic30s-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514600" cy="314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mitose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Video: Mitosis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 descr="http://cyberbridge.mcb.harvard.edu/images/mitosis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"/>
            <a:ext cx="3810000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23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Étape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7620000" cy="48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CA" sz="3200" b="1" dirty="0" smtClean="0"/>
              <a:t>Cytocinèse:</a:t>
            </a:r>
            <a:endParaRPr lang="fr-CA" sz="3200" dirty="0" smtClean="0"/>
          </a:p>
          <a:p>
            <a:pPr lvl="1"/>
            <a:r>
              <a:rPr lang="fr-CA" sz="3200" dirty="0" smtClean="0"/>
              <a:t>Les deux noyaux (mitose) sont séparés en </a:t>
            </a:r>
            <a:r>
              <a:rPr lang="fr-CA" sz="3200" u="sng" dirty="0" smtClean="0"/>
              <a:t>deux cellules filles</a:t>
            </a:r>
            <a:r>
              <a:rPr lang="fr-CA" sz="3200" dirty="0" smtClean="0"/>
              <a:t> qui sont identique à la cellule «parent».</a:t>
            </a:r>
          </a:p>
          <a:p>
            <a:pPr lvl="1"/>
            <a:r>
              <a:rPr lang="fr-CA" sz="3200" dirty="0" smtClean="0"/>
              <a:t>Dans les </a:t>
            </a:r>
            <a:r>
              <a:rPr lang="fr-CA" sz="3200" u="sng" dirty="0" smtClean="0"/>
              <a:t>cellules animales</a:t>
            </a:r>
            <a:r>
              <a:rPr lang="fr-CA" sz="3200" dirty="0" smtClean="0"/>
              <a:t>, la membrane cellulaire se pince; se qui forme 2 nouvelles cellules</a:t>
            </a:r>
          </a:p>
          <a:p>
            <a:pPr lvl="1"/>
            <a:r>
              <a:rPr lang="fr-CA" sz="3200" dirty="0" smtClean="0"/>
              <a:t>Dans les cellules végétales, une plaque cellulaire se forme pour former 2 nouvelles cellules.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 descr="http://mitosistutorial.weebly.com/uploads/4/9/2/9/492993/5007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6493" y="22302"/>
            <a:ext cx="2993035" cy="2942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CA" sz="5400" b="1" dirty="0" smtClean="0"/>
              <a:t>Cytocinèse</a:t>
            </a:r>
            <a:endParaRPr lang="en-US" dirty="0"/>
          </a:p>
        </p:txBody>
      </p:sp>
      <p:pic>
        <p:nvPicPr>
          <p:cNvPr id="4" name="Content Placeholder 3" descr="cytokinesis_0001_N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251" y="1524000"/>
            <a:ext cx="9101749" cy="403386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86600" y="1752600"/>
            <a:ext cx="533400" cy="1234091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05100" y="2057400"/>
            <a:ext cx="859326" cy="929291"/>
          </a:xfrm>
          <a:prstGeom prst="straightConnector1">
            <a:avLst/>
          </a:prstGeom>
          <a:ln w="666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phschool.com/science/biology_place/labbench/lab3/images/metaph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035550"/>
            <a:ext cx="3037417" cy="1822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fr-CA" sz="3600" dirty="0" smtClean="0"/>
              <a:t>Les étapes de mitose: Prophase, métaphase, anaphase, télophase (PMAT)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56" y="13716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CA" sz="3200" b="1" dirty="0" smtClean="0"/>
              <a:t>Prophase</a:t>
            </a:r>
          </a:p>
          <a:p>
            <a:pPr lvl="1">
              <a:spcBef>
                <a:spcPts val="0"/>
              </a:spcBef>
            </a:pPr>
            <a:r>
              <a:rPr lang="fr-CA" sz="2800" dirty="0" smtClean="0"/>
              <a:t>Les </a:t>
            </a:r>
            <a:r>
              <a:rPr lang="fr-CA" sz="2800" dirty="0"/>
              <a:t>chromosomes répliqués sont jumelés en forme de X.</a:t>
            </a:r>
          </a:p>
          <a:p>
            <a:pPr lvl="1">
              <a:spcBef>
                <a:spcPts val="0"/>
              </a:spcBef>
            </a:pPr>
            <a:r>
              <a:rPr lang="fr-CA" sz="2800" dirty="0"/>
              <a:t>La membrane nucléaire commence à se </a:t>
            </a:r>
            <a:r>
              <a:rPr lang="fr-CA" sz="2800" dirty="0" smtClean="0"/>
              <a:t>désagréger (</a:t>
            </a:r>
            <a:r>
              <a:rPr lang="fr-CA" sz="2800" i="1" dirty="0" smtClean="0"/>
              <a:t>fade</a:t>
            </a:r>
            <a:r>
              <a:rPr lang="fr-CA" sz="2800" dirty="0" smtClean="0"/>
              <a:t>).</a:t>
            </a:r>
            <a:endParaRPr lang="fr-CA" sz="2800" dirty="0"/>
          </a:p>
          <a:p>
            <a:pPr>
              <a:spcBef>
                <a:spcPts val="0"/>
              </a:spcBef>
            </a:pPr>
            <a:endParaRPr lang="fr-CA" sz="2800" b="1" dirty="0" smtClean="0"/>
          </a:p>
          <a:p>
            <a:pPr marL="114300" indent="0">
              <a:spcBef>
                <a:spcPts val="0"/>
              </a:spcBef>
              <a:buNone/>
            </a:pPr>
            <a:r>
              <a:rPr lang="fr-CA" sz="2800" b="1" dirty="0" smtClean="0"/>
              <a:t>Métaphase</a:t>
            </a:r>
          </a:p>
          <a:p>
            <a:pPr lvl="1">
              <a:spcBef>
                <a:spcPts val="0"/>
              </a:spcBef>
            </a:pPr>
            <a:r>
              <a:rPr lang="fr-CA" sz="2800" dirty="0" smtClean="0"/>
              <a:t>Les chromosomes en forme de X sont alignés à l’équateur (centre) de la cellule.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http://www.phschool.com/science/biology_place/labbench/lab3/images/propha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99232"/>
            <a:ext cx="2640980" cy="14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30680"/>
            <a:ext cx="3657600" cy="639762"/>
          </a:xfrm>
        </p:spPr>
        <p:txBody>
          <a:bodyPr/>
          <a:lstStyle/>
          <a:p>
            <a:r>
              <a:rPr lang="fr-CA" sz="3600" dirty="0" smtClean="0"/>
              <a:t>Prophase</a:t>
            </a:r>
            <a:endParaRPr lang="fr-C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78919"/>
            <a:ext cx="3657600" cy="27432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19600" y="1600200"/>
            <a:ext cx="3657600" cy="639762"/>
          </a:xfrm>
        </p:spPr>
        <p:txBody>
          <a:bodyPr/>
          <a:lstStyle/>
          <a:p>
            <a:r>
              <a:rPr lang="fr-CA" sz="3600" dirty="0" smtClean="0"/>
              <a:t>Métaphase</a:t>
            </a:r>
            <a:endParaRPr lang="fr-CA" sz="36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19600" y="2778919"/>
            <a:ext cx="3657600" cy="27431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digitalwebb.com/Downloads/LabBench/learning/mitosis/images/teloph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110284"/>
            <a:ext cx="5029200" cy="186983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620000" cy="5181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CA" sz="2800" b="1" dirty="0" smtClean="0"/>
              <a:t>Anaphase</a:t>
            </a:r>
          </a:p>
          <a:p>
            <a:pPr lvl="1">
              <a:spcBef>
                <a:spcPts val="0"/>
              </a:spcBef>
            </a:pPr>
            <a:r>
              <a:rPr lang="fr-CA" sz="2800" dirty="0" smtClean="0"/>
              <a:t>Les chromosomes sont séparés et ensuite se dirigent vers les pôles opposés de la cellule</a:t>
            </a:r>
            <a:r>
              <a:rPr lang="fr-CA" sz="2800" dirty="0" smtClean="0"/>
              <a:t>.</a:t>
            </a:r>
          </a:p>
          <a:p>
            <a:pPr lvl="1"/>
            <a:endParaRPr lang="fr-CA" sz="2800" dirty="0"/>
          </a:p>
          <a:p>
            <a:pPr marL="411480" lvl="1" indent="0">
              <a:buNone/>
            </a:pPr>
            <a:r>
              <a:rPr lang="fr-CA" sz="2800" dirty="0" smtClean="0"/>
              <a:t> </a:t>
            </a:r>
          </a:p>
          <a:p>
            <a:pPr marL="411480" lvl="1" indent="0">
              <a:buNone/>
            </a:pPr>
            <a:endParaRPr lang="fr-CA" sz="2800" dirty="0" smtClean="0"/>
          </a:p>
          <a:p>
            <a:pPr marL="114300" indent="0">
              <a:buNone/>
            </a:pPr>
            <a:r>
              <a:rPr lang="fr-CA" sz="2800" b="1" dirty="0" smtClean="0"/>
              <a:t>Télophase</a:t>
            </a:r>
          </a:p>
          <a:p>
            <a:pPr lvl="1">
              <a:spcBef>
                <a:spcPts val="0"/>
              </a:spcBef>
            </a:pPr>
            <a:r>
              <a:rPr lang="fr-CA" sz="2400" dirty="0"/>
              <a:t>Un </a:t>
            </a:r>
            <a:r>
              <a:rPr lang="fr-CA" sz="2400" dirty="0" smtClean="0"/>
              <a:t>ensemble </a:t>
            </a:r>
            <a:r>
              <a:rPr lang="fr-CA" sz="2400" dirty="0"/>
              <a:t>complet de chromosomes se trouve </a:t>
            </a:r>
            <a:r>
              <a:rPr lang="fr-CA" sz="2400" u="sng" dirty="0"/>
              <a:t>à chaque </a:t>
            </a:r>
            <a:r>
              <a:rPr lang="fr-CA" sz="2400" u="sng" dirty="0" smtClean="0"/>
              <a:t>pôle</a:t>
            </a:r>
            <a:r>
              <a:rPr lang="fr-CA" sz="2400" dirty="0" smtClean="0"/>
              <a:t> </a:t>
            </a:r>
            <a:r>
              <a:rPr lang="fr-CA" sz="2400" dirty="0"/>
              <a:t>de la cellule. Une </a:t>
            </a:r>
            <a:r>
              <a:rPr lang="fr-CA" sz="2400" u="sng" dirty="0"/>
              <a:t>membrane nucléaire</a:t>
            </a:r>
            <a:r>
              <a:rPr lang="fr-CA" sz="2400" dirty="0"/>
              <a:t> se forme autour de chaque </a:t>
            </a:r>
            <a:r>
              <a:rPr lang="fr-CA" sz="2400" dirty="0" smtClean="0"/>
              <a:t>ensemble de chromosomes.</a:t>
            </a:r>
          </a:p>
          <a:p>
            <a:pPr lvl="1">
              <a:spcBef>
                <a:spcPts val="0"/>
              </a:spcBef>
            </a:pPr>
            <a:r>
              <a:rPr lang="fr-CA" sz="2400" dirty="0"/>
              <a:t>Maintenant, il y a deux noyaux dans une cellule, et les nouvelles cellules sont près à se </a:t>
            </a:r>
            <a:r>
              <a:rPr lang="fr-CA" sz="2400" dirty="0" smtClean="0"/>
              <a:t>diviser. </a:t>
            </a:r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http://www.phschool.com/science/biology_place/labbench/lab3/images/anapha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524000"/>
            <a:ext cx="3869264" cy="1741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30680"/>
            <a:ext cx="3657600" cy="639762"/>
          </a:xfrm>
        </p:spPr>
        <p:txBody>
          <a:bodyPr/>
          <a:lstStyle/>
          <a:p>
            <a:r>
              <a:rPr lang="fr-CA" sz="3600" dirty="0" smtClean="0"/>
              <a:t>Anaphase</a:t>
            </a:r>
            <a:endParaRPr lang="fr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19600" y="1600200"/>
            <a:ext cx="3657600" cy="639762"/>
          </a:xfrm>
        </p:spPr>
        <p:txBody>
          <a:bodyPr/>
          <a:lstStyle/>
          <a:p>
            <a:r>
              <a:rPr lang="fr-CA" sz="3600" dirty="0" smtClean="0"/>
              <a:t>Télophase</a:t>
            </a:r>
            <a:endParaRPr lang="fr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449" y="3153736"/>
            <a:ext cx="4035902" cy="1993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21" y="2828200"/>
            <a:ext cx="3529758" cy="26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Mitose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30979"/>
            <a:ext cx="4733925" cy="622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Video: Mitosis – Splitting up is complicated – Crash 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4" descr="http://www.biology.iupui.edu/biocourses/N100/images/8mitosis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41680"/>
            <a:ext cx="8528805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25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 descr="http://image.slidesharecdn.com/bio221-2-111031202058-phpapp01/95/bio-221-2-18-728.jpg?cb=13200924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2" y="29737"/>
            <a:ext cx="8416236" cy="6218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09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Deux</a:t>
            </a:r>
            <a:r>
              <a:rPr lang="en-US" dirty="0" smtClean="0"/>
              <a:t> types de reproduction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1600200" y="3581400"/>
            <a:ext cx="2362200" cy="1600200"/>
          </a:xfrm>
          <a:prstGeom prst="ellipse">
            <a:avLst/>
          </a:prstGeom>
          <a:solidFill>
            <a:srgbClr val="F2F8A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fr-CA" sz="2800" dirty="0" smtClean="0">
                <a:solidFill>
                  <a:srgbClr val="000000"/>
                </a:solidFill>
              </a:rPr>
              <a:t>Reproduction</a:t>
            </a:r>
          </a:p>
          <a:p>
            <a:pPr algn="ctr">
              <a:buNone/>
            </a:pPr>
            <a:r>
              <a:rPr lang="fr-CA" sz="2800" dirty="0" smtClean="0">
                <a:solidFill>
                  <a:srgbClr val="000000"/>
                </a:solidFill>
              </a:rPr>
              <a:t>Asexuée</a:t>
            </a:r>
            <a:endParaRPr lang="fr-CA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209800"/>
            <a:ext cx="2731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Reproduction</a:t>
            </a:r>
            <a:endParaRPr lang="en-US" sz="3200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105400" y="3505200"/>
            <a:ext cx="2438400" cy="1828800"/>
          </a:xfrm>
          <a:prstGeom prst="ellipse">
            <a:avLst/>
          </a:prstGeom>
          <a:solidFill>
            <a:srgbClr val="F2F8A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2800" dirty="0" smtClean="0">
                <a:solidFill>
                  <a:srgbClr val="000000"/>
                </a:solidFill>
              </a:rPr>
              <a:t>Reproduction </a:t>
            </a:r>
          </a:p>
          <a:p>
            <a:pPr algn="ctr"/>
            <a:r>
              <a:rPr lang="fr-CA" sz="2800" dirty="0" smtClean="0">
                <a:solidFill>
                  <a:srgbClr val="000000"/>
                </a:solidFill>
              </a:rPr>
              <a:t>Sexuée</a:t>
            </a:r>
            <a:endParaRPr lang="fr-CA" sz="2800" dirty="0">
              <a:solidFill>
                <a:srgbClr val="000000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3048000" y="2971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19600" y="28956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6045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Video: Asexual reproduction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culty.samford.edu/~djohnso2/44962w/405/16/CELL4e-Fig-16-08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49784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Moments clés dans le cycle cellulaire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fr-CA" sz="2800" dirty="0" smtClean="0"/>
              <a:t>Le noyau </a:t>
            </a:r>
            <a:r>
              <a:rPr lang="fr-CA" sz="2800" b="1" dirty="0" smtClean="0"/>
              <a:t>empêchera</a:t>
            </a:r>
            <a:r>
              <a:rPr lang="fr-CA" sz="2800" dirty="0" smtClean="0"/>
              <a:t> la division cellulaire si: </a:t>
            </a:r>
          </a:p>
          <a:p>
            <a:pPr marL="411480" lvl="1" indent="0">
              <a:buNone/>
            </a:pPr>
            <a:r>
              <a:rPr lang="fr-CA" sz="2800" dirty="0" smtClean="0"/>
              <a:t>1. Il n’y a pas assez de substances nutritives pour la croissance de la cellule. </a:t>
            </a:r>
          </a:p>
          <a:p>
            <a:pPr lvl="1"/>
            <a:endParaRPr lang="fr-CA" sz="2800" dirty="0" smtClean="0"/>
          </a:p>
          <a:p>
            <a:pPr marL="411480" lvl="1" indent="0">
              <a:buNone/>
            </a:pPr>
            <a:r>
              <a:rPr lang="fr-CA" sz="2800" dirty="0" smtClean="0"/>
              <a:t>2. L’ADN dans le noyau </a:t>
            </a:r>
            <a:endParaRPr lang="fr-CA" sz="2800" dirty="0" smtClean="0"/>
          </a:p>
          <a:p>
            <a:pPr marL="411480" lvl="1" indent="0">
              <a:buNone/>
            </a:pPr>
            <a:r>
              <a:rPr lang="fr-CA" sz="2800" dirty="0" smtClean="0"/>
              <a:t>n’a </a:t>
            </a:r>
            <a:r>
              <a:rPr lang="fr-CA" sz="2800" dirty="0" smtClean="0"/>
              <a:t>pas été reproduit</a:t>
            </a:r>
          </a:p>
          <a:p>
            <a:pPr lvl="1"/>
            <a:endParaRPr lang="fr-CA" sz="2800" dirty="0" smtClean="0"/>
          </a:p>
          <a:p>
            <a:pPr marL="411480" lvl="1" indent="0">
              <a:buNone/>
            </a:pPr>
            <a:r>
              <a:rPr lang="fr-CA" sz="2800" dirty="0" smtClean="0"/>
              <a:t>3. L’ADN est endommagé</a:t>
            </a:r>
          </a:p>
          <a:p>
            <a:pPr marL="411480" lvl="1" indent="0">
              <a:buNone/>
            </a:pPr>
            <a:endParaRPr lang="fr-CA" sz="2800" dirty="0"/>
          </a:p>
          <a:p>
            <a:pPr marL="411480" lvl="1" indent="0">
              <a:buNone/>
            </a:pPr>
            <a:r>
              <a:rPr lang="fr-CA" sz="2200" dirty="0" smtClean="0"/>
              <a:t>Page 145</a:t>
            </a:r>
          </a:p>
          <a:p>
            <a:pPr marL="411480" lvl="1" indent="0">
              <a:buNone/>
            </a:pPr>
            <a:r>
              <a:rPr lang="fr-CA" sz="2200" dirty="0" err="1" smtClean="0"/>
              <a:t>Video</a:t>
            </a:r>
            <a:r>
              <a:rPr lang="fr-CA" sz="2200" dirty="0" smtClean="0"/>
              <a:t>: </a:t>
            </a:r>
            <a:r>
              <a:rPr lang="fr-CA" sz="2200" dirty="0" err="1" smtClean="0"/>
              <a:t>cell</a:t>
            </a:r>
            <a:r>
              <a:rPr lang="fr-CA" sz="2200" dirty="0" smtClean="0"/>
              <a:t> cycle checkpoints</a:t>
            </a:r>
            <a:endParaRPr lang="fr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des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Généralement les chromosomes  ne sont pas visible avec un microscope, a moins que la cellule soit en phase de division (mitose)</a:t>
            </a:r>
          </a:p>
          <a:p>
            <a:r>
              <a:rPr lang="fr-CA" dirty="0" smtClean="0"/>
              <a:t>Travail:</a:t>
            </a:r>
          </a:p>
          <a:p>
            <a:pPr lvl="1"/>
            <a:r>
              <a:rPr lang="fr-CA" dirty="0" smtClean="0"/>
              <a:t>Sites web:  observation, identification et description du noyau cellulaire pendant la division cellulaire et des chromosomes pendant les différentes phases de la mitose.</a:t>
            </a:r>
          </a:p>
          <a:p>
            <a:pPr lvl="2"/>
            <a:r>
              <a:rPr lang="fr-CA" u="sng" dirty="0" smtClean="0">
                <a:hlinkClick r:id="rId3"/>
              </a:rPr>
              <a:t>http://www.cellsalive.com/mitosis.htm</a:t>
            </a:r>
            <a:endParaRPr lang="fr-CA" u="sng" dirty="0" smtClean="0"/>
          </a:p>
          <a:p>
            <a:pPr lvl="2"/>
            <a:r>
              <a:rPr lang="fr-CA" u="sng" dirty="0" smtClean="0">
                <a:hlinkClick r:id="rId4"/>
              </a:rPr>
              <a:t>http://www.cellsalive.com/cell_cycle.htm</a:t>
            </a:r>
            <a:endParaRPr lang="fr-CA" u="sng" dirty="0" smtClean="0"/>
          </a:p>
          <a:p>
            <a:pPr lvl="2"/>
            <a:r>
              <a:rPr lang="fr-CA" u="sng" dirty="0" smtClean="0">
                <a:hlinkClick r:id="rId5"/>
              </a:rPr>
              <a:t>http://esminfo.prenhall.com/science/BiologyArchive/audesirk/closerlook/mitosis.html</a:t>
            </a:r>
            <a:endParaRPr lang="fr-CA" dirty="0" smtClean="0"/>
          </a:p>
          <a:p>
            <a:pPr lvl="1">
              <a:buNone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</a:t>
            </a:r>
            <a:r>
              <a:rPr lang="en-US" dirty="0" err="1" smtClean="0"/>
              <a:t>Asexuée</a:t>
            </a:r>
            <a:r>
              <a:rPr lang="en-US" dirty="0" smtClean="0"/>
              <a:t> </a:t>
            </a:r>
            <a:r>
              <a:rPr lang="en-US" sz="1600" dirty="0" smtClean="0"/>
              <a:t>(p.152)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>
            <a:normAutofit fontScale="92500"/>
          </a:bodyPr>
          <a:lstStyle/>
          <a:p>
            <a:r>
              <a:rPr lang="fr-CA" sz="2800" dirty="0" smtClean="0"/>
              <a:t>Seulement </a:t>
            </a:r>
            <a:r>
              <a:rPr lang="fr-CA" sz="2800" u="sng" dirty="0" smtClean="0"/>
              <a:t>un parent</a:t>
            </a:r>
            <a:r>
              <a:rPr lang="fr-CA" sz="2800" dirty="0" smtClean="0"/>
              <a:t> est nécessaire pour produire un descendant/progéniture/enfant (</a:t>
            </a:r>
            <a:r>
              <a:rPr lang="fr-CA" sz="2800" dirty="0" err="1" smtClean="0"/>
              <a:t>offspring</a:t>
            </a:r>
            <a:r>
              <a:rPr lang="fr-CA" sz="2800" dirty="0" smtClean="0"/>
              <a:t>) </a:t>
            </a:r>
          </a:p>
          <a:p>
            <a:r>
              <a:rPr lang="fr-CA" sz="2800" dirty="0" smtClean="0"/>
              <a:t>Les descendants se ressemblent et ressemblent au parent (même information génétique).  </a:t>
            </a:r>
          </a:p>
          <a:p>
            <a:pPr lvl="1"/>
            <a:r>
              <a:rPr lang="fr-CA" sz="2800" dirty="0" smtClean="0"/>
              <a:t>La production de </a:t>
            </a:r>
            <a:r>
              <a:rPr lang="fr-CA" sz="2800" dirty="0" err="1" smtClean="0"/>
              <a:t>clônes</a:t>
            </a:r>
            <a:r>
              <a:rPr lang="fr-CA" sz="2800" dirty="0" smtClean="0"/>
              <a:t>.</a:t>
            </a:r>
          </a:p>
          <a:p>
            <a:pPr lvl="1"/>
            <a:endParaRPr lang="fr-CA" sz="1100" dirty="0" smtClean="0"/>
          </a:p>
          <a:p>
            <a:r>
              <a:rPr lang="fr-CA" sz="2800" dirty="0" smtClean="0"/>
              <a:t>Il y a </a:t>
            </a:r>
            <a:r>
              <a:rPr lang="fr-CA" sz="2800" u="sng" dirty="0" smtClean="0"/>
              <a:t>5 type</a:t>
            </a:r>
            <a:r>
              <a:rPr lang="fr-CA" sz="2800" dirty="0" smtClean="0"/>
              <a:t> de reproduction </a:t>
            </a:r>
            <a:r>
              <a:rPr lang="fr-CA" sz="2800" dirty="0" smtClean="0"/>
              <a:t>asexuée</a:t>
            </a:r>
          </a:p>
          <a:p>
            <a:endParaRPr lang="fr-CA" sz="2800" dirty="0"/>
          </a:p>
          <a:p>
            <a:endParaRPr lang="fr-CA" sz="2800" dirty="0" smtClean="0"/>
          </a:p>
          <a:p>
            <a:endParaRPr lang="fr-CA" sz="2800" dirty="0"/>
          </a:p>
          <a:p>
            <a:r>
              <a:rPr lang="fr-CA" sz="2800" dirty="0" err="1" smtClean="0"/>
              <a:t>Video</a:t>
            </a:r>
            <a:r>
              <a:rPr lang="fr-CA" sz="2800" dirty="0" smtClean="0"/>
              <a:t>: Types of reproduction</a:t>
            </a:r>
            <a:endParaRPr lang="fr-CA" dirty="0"/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7458674" y="1600200"/>
            <a:ext cx="533400" cy="1143000"/>
            <a:chOff x="3696" y="1488"/>
            <a:chExt cx="336" cy="720"/>
          </a:xfrm>
        </p:grpSpPr>
        <p:sp>
          <p:nvSpPr>
            <p:cNvPr id="5" name="Oval 82"/>
            <p:cNvSpPr>
              <a:spLocks noChangeArrowheads="1"/>
            </p:cNvSpPr>
            <p:nvPr/>
          </p:nvSpPr>
          <p:spPr bwMode="auto">
            <a:xfrm>
              <a:off x="3744" y="1488"/>
              <a:ext cx="240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Line 83"/>
            <p:cNvSpPr>
              <a:spLocks noChangeShapeType="1"/>
            </p:cNvSpPr>
            <p:nvPr/>
          </p:nvSpPr>
          <p:spPr bwMode="auto">
            <a:xfrm>
              <a:off x="3888" y="1632"/>
              <a:ext cx="0" cy="384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Line 84"/>
            <p:cNvSpPr>
              <a:spLocks noChangeShapeType="1"/>
            </p:cNvSpPr>
            <p:nvPr/>
          </p:nvSpPr>
          <p:spPr bwMode="auto">
            <a:xfrm flipH="1" flipV="1">
              <a:off x="3696" y="1680"/>
              <a:ext cx="192" cy="96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Line 85"/>
            <p:cNvSpPr>
              <a:spLocks noChangeShapeType="1"/>
            </p:cNvSpPr>
            <p:nvPr/>
          </p:nvSpPr>
          <p:spPr bwMode="auto">
            <a:xfrm flipH="1">
              <a:off x="3744" y="2016"/>
              <a:ext cx="144" cy="192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Line 86"/>
            <p:cNvSpPr>
              <a:spLocks noChangeShapeType="1"/>
            </p:cNvSpPr>
            <p:nvPr/>
          </p:nvSpPr>
          <p:spPr bwMode="auto">
            <a:xfrm>
              <a:off x="3888" y="2016"/>
              <a:ext cx="144" cy="192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Line 87"/>
            <p:cNvSpPr>
              <a:spLocks noChangeShapeType="1"/>
            </p:cNvSpPr>
            <p:nvPr/>
          </p:nvSpPr>
          <p:spPr bwMode="auto">
            <a:xfrm flipV="1">
              <a:off x="3888" y="1680"/>
              <a:ext cx="144" cy="96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3429000" y="5257800"/>
            <a:ext cx="533400" cy="1143000"/>
            <a:chOff x="3696" y="1488"/>
            <a:chExt cx="336" cy="720"/>
          </a:xfrm>
        </p:grpSpPr>
        <p:sp>
          <p:nvSpPr>
            <p:cNvPr id="12" name="Oval 82"/>
            <p:cNvSpPr>
              <a:spLocks noChangeArrowheads="1"/>
            </p:cNvSpPr>
            <p:nvPr/>
          </p:nvSpPr>
          <p:spPr bwMode="auto">
            <a:xfrm>
              <a:off x="3744" y="1488"/>
              <a:ext cx="240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Line 83"/>
            <p:cNvSpPr>
              <a:spLocks noChangeShapeType="1"/>
            </p:cNvSpPr>
            <p:nvPr/>
          </p:nvSpPr>
          <p:spPr bwMode="auto">
            <a:xfrm>
              <a:off x="3888" y="1632"/>
              <a:ext cx="0" cy="384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84"/>
            <p:cNvSpPr>
              <a:spLocks noChangeShapeType="1"/>
            </p:cNvSpPr>
            <p:nvPr/>
          </p:nvSpPr>
          <p:spPr bwMode="auto">
            <a:xfrm flipH="1" flipV="1">
              <a:off x="3696" y="1680"/>
              <a:ext cx="192" cy="96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85"/>
            <p:cNvSpPr>
              <a:spLocks noChangeShapeType="1"/>
            </p:cNvSpPr>
            <p:nvPr/>
          </p:nvSpPr>
          <p:spPr bwMode="auto">
            <a:xfrm flipH="1">
              <a:off x="3744" y="2016"/>
              <a:ext cx="144" cy="192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86"/>
            <p:cNvSpPr>
              <a:spLocks noChangeShapeType="1"/>
            </p:cNvSpPr>
            <p:nvPr/>
          </p:nvSpPr>
          <p:spPr bwMode="auto">
            <a:xfrm>
              <a:off x="3888" y="2016"/>
              <a:ext cx="144" cy="192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87"/>
            <p:cNvSpPr>
              <a:spLocks noChangeShapeType="1"/>
            </p:cNvSpPr>
            <p:nvPr/>
          </p:nvSpPr>
          <p:spPr bwMode="auto">
            <a:xfrm flipV="1">
              <a:off x="3888" y="1680"/>
              <a:ext cx="144" cy="96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2209800" y="5257800"/>
            <a:ext cx="533400" cy="1143000"/>
            <a:chOff x="3696" y="1488"/>
            <a:chExt cx="336" cy="720"/>
          </a:xfrm>
        </p:grpSpPr>
        <p:sp>
          <p:nvSpPr>
            <p:cNvPr id="19" name="Oval 82"/>
            <p:cNvSpPr>
              <a:spLocks noChangeArrowheads="1"/>
            </p:cNvSpPr>
            <p:nvPr/>
          </p:nvSpPr>
          <p:spPr bwMode="auto">
            <a:xfrm>
              <a:off x="3744" y="1488"/>
              <a:ext cx="240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Line 83"/>
            <p:cNvSpPr>
              <a:spLocks noChangeShapeType="1"/>
            </p:cNvSpPr>
            <p:nvPr/>
          </p:nvSpPr>
          <p:spPr bwMode="auto">
            <a:xfrm>
              <a:off x="3888" y="1632"/>
              <a:ext cx="0" cy="384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84"/>
            <p:cNvSpPr>
              <a:spLocks noChangeShapeType="1"/>
            </p:cNvSpPr>
            <p:nvPr/>
          </p:nvSpPr>
          <p:spPr bwMode="auto">
            <a:xfrm flipH="1" flipV="1">
              <a:off x="3696" y="1680"/>
              <a:ext cx="192" cy="96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85"/>
            <p:cNvSpPr>
              <a:spLocks noChangeShapeType="1"/>
            </p:cNvSpPr>
            <p:nvPr/>
          </p:nvSpPr>
          <p:spPr bwMode="auto">
            <a:xfrm flipH="1">
              <a:off x="3744" y="2016"/>
              <a:ext cx="144" cy="192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86"/>
            <p:cNvSpPr>
              <a:spLocks noChangeShapeType="1"/>
            </p:cNvSpPr>
            <p:nvPr/>
          </p:nvSpPr>
          <p:spPr bwMode="auto">
            <a:xfrm>
              <a:off x="3888" y="2016"/>
              <a:ext cx="144" cy="192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87"/>
            <p:cNvSpPr>
              <a:spLocks noChangeShapeType="1"/>
            </p:cNvSpPr>
            <p:nvPr/>
          </p:nvSpPr>
          <p:spPr bwMode="auto">
            <a:xfrm flipV="1">
              <a:off x="3888" y="1680"/>
              <a:ext cx="144" cy="96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5" name="Group 81"/>
          <p:cNvGrpSpPr>
            <a:grpSpLocks/>
          </p:cNvGrpSpPr>
          <p:nvPr/>
        </p:nvGrpSpPr>
        <p:grpSpPr bwMode="auto">
          <a:xfrm>
            <a:off x="1371600" y="5257800"/>
            <a:ext cx="533400" cy="1143000"/>
            <a:chOff x="3696" y="1488"/>
            <a:chExt cx="336" cy="720"/>
          </a:xfrm>
        </p:grpSpPr>
        <p:sp>
          <p:nvSpPr>
            <p:cNvPr id="26" name="Oval 82"/>
            <p:cNvSpPr>
              <a:spLocks noChangeArrowheads="1"/>
            </p:cNvSpPr>
            <p:nvPr/>
          </p:nvSpPr>
          <p:spPr bwMode="auto">
            <a:xfrm>
              <a:off x="3744" y="1488"/>
              <a:ext cx="240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83"/>
            <p:cNvSpPr>
              <a:spLocks noChangeShapeType="1"/>
            </p:cNvSpPr>
            <p:nvPr/>
          </p:nvSpPr>
          <p:spPr bwMode="auto">
            <a:xfrm>
              <a:off x="3888" y="1632"/>
              <a:ext cx="0" cy="384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Line 84"/>
            <p:cNvSpPr>
              <a:spLocks noChangeShapeType="1"/>
            </p:cNvSpPr>
            <p:nvPr/>
          </p:nvSpPr>
          <p:spPr bwMode="auto">
            <a:xfrm flipH="1" flipV="1">
              <a:off x="3696" y="1680"/>
              <a:ext cx="192" cy="96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85"/>
            <p:cNvSpPr>
              <a:spLocks noChangeShapeType="1"/>
            </p:cNvSpPr>
            <p:nvPr/>
          </p:nvSpPr>
          <p:spPr bwMode="auto">
            <a:xfrm flipH="1">
              <a:off x="3744" y="2016"/>
              <a:ext cx="144" cy="192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Line 86"/>
            <p:cNvSpPr>
              <a:spLocks noChangeShapeType="1"/>
            </p:cNvSpPr>
            <p:nvPr/>
          </p:nvSpPr>
          <p:spPr bwMode="auto">
            <a:xfrm>
              <a:off x="3888" y="2016"/>
              <a:ext cx="144" cy="192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Line 87"/>
            <p:cNvSpPr>
              <a:spLocks noChangeShapeType="1"/>
            </p:cNvSpPr>
            <p:nvPr/>
          </p:nvSpPr>
          <p:spPr bwMode="auto">
            <a:xfrm flipV="1">
              <a:off x="3888" y="1680"/>
              <a:ext cx="144" cy="96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2" name="Group 81"/>
          <p:cNvGrpSpPr>
            <a:grpSpLocks/>
          </p:cNvGrpSpPr>
          <p:nvPr/>
        </p:nvGrpSpPr>
        <p:grpSpPr bwMode="auto">
          <a:xfrm>
            <a:off x="4800600" y="5334000"/>
            <a:ext cx="533400" cy="1143000"/>
            <a:chOff x="3696" y="1488"/>
            <a:chExt cx="336" cy="720"/>
          </a:xfrm>
        </p:grpSpPr>
        <p:sp>
          <p:nvSpPr>
            <p:cNvPr id="33" name="Oval 82"/>
            <p:cNvSpPr>
              <a:spLocks noChangeArrowheads="1"/>
            </p:cNvSpPr>
            <p:nvPr/>
          </p:nvSpPr>
          <p:spPr bwMode="auto">
            <a:xfrm>
              <a:off x="3744" y="1488"/>
              <a:ext cx="240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Line 83"/>
            <p:cNvSpPr>
              <a:spLocks noChangeShapeType="1"/>
            </p:cNvSpPr>
            <p:nvPr/>
          </p:nvSpPr>
          <p:spPr bwMode="auto">
            <a:xfrm>
              <a:off x="3888" y="1632"/>
              <a:ext cx="0" cy="384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Line 84"/>
            <p:cNvSpPr>
              <a:spLocks noChangeShapeType="1"/>
            </p:cNvSpPr>
            <p:nvPr/>
          </p:nvSpPr>
          <p:spPr bwMode="auto">
            <a:xfrm flipH="1" flipV="1">
              <a:off x="3696" y="1680"/>
              <a:ext cx="192" cy="96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Line 85"/>
            <p:cNvSpPr>
              <a:spLocks noChangeShapeType="1"/>
            </p:cNvSpPr>
            <p:nvPr/>
          </p:nvSpPr>
          <p:spPr bwMode="auto">
            <a:xfrm flipH="1">
              <a:off x="3744" y="2016"/>
              <a:ext cx="144" cy="192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Line 86"/>
            <p:cNvSpPr>
              <a:spLocks noChangeShapeType="1"/>
            </p:cNvSpPr>
            <p:nvPr/>
          </p:nvSpPr>
          <p:spPr bwMode="auto">
            <a:xfrm>
              <a:off x="3888" y="2016"/>
              <a:ext cx="144" cy="192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Line 87"/>
            <p:cNvSpPr>
              <a:spLocks noChangeShapeType="1"/>
            </p:cNvSpPr>
            <p:nvPr/>
          </p:nvSpPr>
          <p:spPr bwMode="auto">
            <a:xfrm flipV="1">
              <a:off x="3888" y="1680"/>
              <a:ext cx="144" cy="96"/>
            </a:xfrm>
            <a:prstGeom prst="line">
              <a:avLst/>
            </a:prstGeom>
            <a:noFill/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brooklyn.cuny.edu/bc/ahp/MBG/MBG3/CB.Binaryfis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5926" y="365918"/>
            <a:ext cx="2455863" cy="52830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La </a:t>
            </a:r>
            <a:r>
              <a:rPr lang="en-US" dirty="0" err="1" smtClean="0"/>
              <a:t>scissiparité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53" y="1182959"/>
            <a:ext cx="6398847" cy="4800600"/>
          </a:xfrm>
        </p:spPr>
        <p:txBody>
          <a:bodyPr>
            <a:normAutofit/>
          </a:bodyPr>
          <a:lstStyle/>
          <a:p>
            <a:r>
              <a:rPr lang="fr-CA" sz="2800" dirty="0"/>
              <a:t>Une seule cellule parent </a:t>
            </a:r>
            <a:r>
              <a:rPr lang="fr-CA" sz="2800" dirty="0" smtClean="0"/>
              <a:t>duplique son ADN </a:t>
            </a:r>
            <a:r>
              <a:rPr lang="fr-CA" sz="2800" dirty="0"/>
              <a:t>et se divise en deux parties égales.</a:t>
            </a:r>
          </a:p>
          <a:p>
            <a:r>
              <a:rPr lang="fr-CA" sz="2600" dirty="0"/>
              <a:t>Des exemples:  </a:t>
            </a:r>
            <a:r>
              <a:rPr lang="fr-CA" sz="2600" dirty="0" err="1"/>
              <a:t>algae</a:t>
            </a:r>
            <a:r>
              <a:rPr lang="fr-CA" sz="2600" dirty="0"/>
              <a:t>, </a:t>
            </a:r>
            <a:r>
              <a:rPr lang="fr-CA" sz="2600" dirty="0" err="1"/>
              <a:t>amoeba</a:t>
            </a:r>
            <a:r>
              <a:rPr lang="fr-CA" sz="2600" dirty="0"/>
              <a:t>, </a:t>
            </a:r>
            <a:r>
              <a:rPr lang="fr-CA" sz="2600" dirty="0" err="1"/>
              <a:t>protozoa</a:t>
            </a:r>
            <a:endParaRPr lang="fr-CA" sz="2600" dirty="0"/>
          </a:p>
          <a:p>
            <a:pPr lvl="1"/>
            <a:endParaRPr lang="en-US" sz="2800" dirty="0" smtClean="0"/>
          </a:p>
        </p:txBody>
      </p:sp>
      <p:pic>
        <p:nvPicPr>
          <p:cNvPr id="4" name="Picture 9" descr="C:\Documents and Settings\Cheryl\My Documents\Int Sci\Inservice 09\Corner Brook\fission in diato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3068638" cy="2400300"/>
          </a:xfrm>
          <a:prstGeom prst="rect">
            <a:avLst/>
          </a:prstGeom>
          <a:noFill/>
          <a:ln w="5715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5" name="Picture 6" descr="C:\Documents and Settings\Cheryl\My Documents\Int Sci\Inservice 09\Corner Brook\fission in paramec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00500" y="3483299"/>
            <a:ext cx="2057400" cy="2561901"/>
          </a:xfrm>
          <a:prstGeom prst="rect">
            <a:avLst/>
          </a:prstGeom>
          <a:noFill/>
          <a:ln w="57150">
            <a:solidFill>
              <a:srgbClr val="808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77007" y="6045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Diatoms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00654" y="6168483"/>
            <a:ext cx="1852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Paramecium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age.slidesharecdn.com/asexualreproductionofanimals-150105171618-conversion-gate01/95/asexual-reproduction-of-animals-7-638.jpg?cb=14204782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464" y="4508259"/>
            <a:ext cx="3152039" cy="2366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2. Le </a:t>
            </a:r>
            <a:r>
              <a:rPr lang="en-US" dirty="0" err="1" smtClean="0"/>
              <a:t>bourgeonnement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4389120"/>
          </a:xfrm>
        </p:spPr>
        <p:txBody>
          <a:bodyPr>
            <a:normAutofit/>
          </a:bodyPr>
          <a:lstStyle/>
          <a:p>
            <a:r>
              <a:rPr lang="fr-CA" sz="2600" dirty="0"/>
              <a:t>Se passe quand une partie </a:t>
            </a:r>
            <a:r>
              <a:rPr lang="fr-CA" sz="2600" dirty="0" smtClean="0"/>
              <a:t>de </a:t>
            </a:r>
            <a:r>
              <a:rPr lang="fr-CA" sz="2600" u="sng" dirty="0" smtClean="0"/>
              <a:t>la </a:t>
            </a:r>
            <a:r>
              <a:rPr lang="fr-CA" sz="2600" u="sng" dirty="0"/>
              <a:t>cellule </a:t>
            </a:r>
            <a:endParaRPr lang="fr-CA" sz="2600" u="sng" dirty="0" smtClean="0"/>
          </a:p>
          <a:p>
            <a:pPr marL="114300" indent="0">
              <a:buNone/>
            </a:pPr>
            <a:r>
              <a:rPr lang="fr-CA" sz="2600" u="sng" dirty="0" smtClean="0"/>
              <a:t>pousse</a:t>
            </a:r>
            <a:r>
              <a:rPr lang="fr-CA" sz="2600" dirty="0" smtClean="0"/>
              <a:t> </a:t>
            </a:r>
            <a:r>
              <a:rPr lang="fr-CA" sz="2600" dirty="0" smtClean="0"/>
              <a:t>(grandit) vers </a:t>
            </a:r>
            <a:r>
              <a:rPr lang="fr-CA" sz="2600" dirty="0"/>
              <a:t>l’extérieur et forme </a:t>
            </a:r>
            <a:endParaRPr lang="fr-CA" sz="2600" dirty="0" smtClean="0"/>
          </a:p>
          <a:p>
            <a:pPr marL="114300" indent="0">
              <a:buNone/>
            </a:pPr>
            <a:r>
              <a:rPr lang="fr-CA" sz="2600" dirty="0" smtClean="0"/>
              <a:t>une </a:t>
            </a:r>
            <a:r>
              <a:rPr lang="fr-CA" sz="2600" dirty="0"/>
              <a:t>excroissance  / </a:t>
            </a:r>
            <a:r>
              <a:rPr lang="fr-CA" sz="2600" u="sng" dirty="0"/>
              <a:t>bourgeon</a:t>
            </a:r>
            <a:r>
              <a:rPr lang="fr-CA" sz="2600" dirty="0"/>
              <a:t>.  </a:t>
            </a:r>
            <a:endParaRPr lang="en-US" sz="2600" dirty="0"/>
          </a:p>
          <a:p>
            <a:r>
              <a:rPr lang="fr-CA" sz="2600" dirty="0"/>
              <a:t>Le bourgeon </a:t>
            </a:r>
            <a:r>
              <a:rPr lang="fr-CA" sz="2600" dirty="0" smtClean="0"/>
              <a:t>se détache </a:t>
            </a:r>
            <a:r>
              <a:rPr lang="fr-CA" sz="2600" dirty="0"/>
              <a:t>ensuite de la cellule parent et devient une cellule identique. </a:t>
            </a: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sz="2600" u="sng" dirty="0" smtClean="0"/>
              <a:t>Exemples</a:t>
            </a:r>
            <a:r>
              <a:rPr lang="fr-CA" sz="2600" dirty="0" smtClean="0"/>
              <a:t>:  levure, hydre, et la plante araignée</a:t>
            </a:r>
            <a:endParaRPr lang="fr-CA" sz="2600" dirty="0"/>
          </a:p>
        </p:txBody>
      </p:sp>
      <p:pic>
        <p:nvPicPr>
          <p:cNvPr id="4" name="Picture 6" descr="C:\Documents and Settings\Cheryl\My Documents\Int Sci\Inservice 09\Corner Brook\images\budding yea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0762" y="4080804"/>
            <a:ext cx="1924445" cy="1770094"/>
          </a:xfrm>
          <a:prstGeom prst="rect">
            <a:avLst/>
          </a:prstGeom>
          <a:noFill/>
          <a:ln w="57150">
            <a:solidFill>
              <a:srgbClr val="808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5755" y="5985352"/>
            <a:ext cx="109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Levure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7" descr="C:\Documents and Settings\Cheryl\My Documents\Int Sci\Inservice 09\Corner Brook\images\brown hydra budd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8453" y="4097306"/>
            <a:ext cx="3200399" cy="2072370"/>
          </a:xfrm>
          <a:prstGeom prst="rect">
            <a:avLst/>
          </a:prstGeom>
          <a:noFill/>
          <a:ln w="57150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95768" y="619634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Hydre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" name="Picture 7" descr="C:\Documents and Settings\Cheryl\My Documents\Int Sci\Inservice 09\Corner Brook\images\spider_plant runn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8415" y="321777"/>
            <a:ext cx="2000437" cy="2231929"/>
          </a:xfrm>
          <a:prstGeom prst="rect">
            <a:avLst/>
          </a:prstGeom>
          <a:noFill/>
          <a:ln w="5715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3.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>
            <a:normAutofit/>
          </a:bodyPr>
          <a:lstStyle/>
          <a:p>
            <a:r>
              <a:rPr lang="fr-CA" sz="3200" dirty="0"/>
              <a:t>Si un organisme se blesse et se sépare en plusieurs </a:t>
            </a:r>
            <a:r>
              <a:rPr lang="fr-CA" sz="3200" u="sng" dirty="0"/>
              <a:t>fragments</a:t>
            </a:r>
            <a:r>
              <a:rPr lang="fr-CA" sz="3200" dirty="0"/>
              <a:t>, chaque fragment se développera comme </a:t>
            </a:r>
            <a:r>
              <a:rPr lang="fr-CA" sz="3200" u="sng" dirty="0"/>
              <a:t>un clone</a:t>
            </a:r>
            <a:r>
              <a:rPr lang="fr-CA" sz="3200" dirty="0"/>
              <a:t> de son parent. </a:t>
            </a:r>
            <a:endParaRPr lang="en-US" sz="3200" dirty="0"/>
          </a:p>
          <a:p>
            <a:r>
              <a:rPr lang="en-US" sz="3200" u="sng" dirty="0" err="1" smtClean="0"/>
              <a:t>Exemples</a:t>
            </a:r>
            <a:r>
              <a:rPr lang="en-US" sz="3200" dirty="0"/>
              <a:t>:  </a:t>
            </a:r>
            <a:r>
              <a:rPr lang="en-US" sz="3200" dirty="0" err="1" smtClean="0"/>
              <a:t>étoile</a:t>
            </a:r>
            <a:r>
              <a:rPr lang="en-US" sz="3200" dirty="0" smtClean="0"/>
              <a:t> de </a:t>
            </a:r>
            <a:r>
              <a:rPr lang="en-US" sz="3200" dirty="0" err="1" smtClean="0"/>
              <a:t>mer</a:t>
            </a:r>
            <a:r>
              <a:rPr lang="en-US" sz="3200" dirty="0" smtClean="0"/>
              <a:t>, </a:t>
            </a:r>
            <a:r>
              <a:rPr lang="en-US" sz="3200" dirty="0"/>
              <a:t>Japanese </a:t>
            </a:r>
            <a:r>
              <a:rPr lang="en-US" sz="3200" dirty="0" err="1"/>
              <a:t>Knotwood</a:t>
            </a:r>
            <a:endParaRPr lang="en-US" sz="3200" dirty="0" smtClean="0"/>
          </a:p>
        </p:txBody>
      </p:sp>
      <p:pic>
        <p:nvPicPr>
          <p:cNvPr id="4" name="Picture 3" descr="fragmentation reproduction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657600"/>
            <a:ext cx="4572000" cy="2922645"/>
          </a:xfrm>
          <a:prstGeom prst="rect">
            <a:avLst/>
          </a:prstGeom>
        </p:spPr>
      </p:pic>
      <p:pic>
        <p:nvPicPr>
          <p:cNvPr id="5" name="Picture 4" descr="fragmentation_japanese knotwo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886200"/>
            <a:ext cx="3657600" cy="2275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" descr="http://courses.biology.utah.edu/bastiani/3230/DB%20Lecture/Lectures/PatternForm/fig13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685693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601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4. Reproduction Végétative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620000" cy="48006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fr-CA" sz="3200" dirty="0" smtClean="0"/>
              <a:t>Se </a:t>
            </a:r>
            <a:r>
              <a:rPr lang="fr-CA" sz="3200" dirty="0"/>
              <a:t>passe quand des cellules spéciales, habituellement présentes dans </a:t>
            </a:r>
            <a:r>
              <a:rPr lang="fr-CA" sz="3200" u="sng" dirty="0"/>
              <a:t>les tiges</a:t>
            </a:r>
            <a:r>
              <a:rPr lang="fr-CA" sz="3200" dirty="0"/>
              <a:t> et </a:t>
            </a:r>
            <a:r>
              <a:rPr lang="fr-CA" sz="3200" u="sng" dirty="0"/>
              <a:t>les racines</a:t>
            </a:r>
            <a:r>
              <a:rPr lang="fr-CA" sz="3200" dirty="0"/>
              <a:t> de la plante, se divisent de façon répétée.  </a:t>
            </a:r>
            <a:endParaRPr lang="fr-CA" sz="3200" dirty="0" smtClean="0"/>
          </a:p>
          <a:p>
            <a:pPr>
              <a:spcAft>
                <a:spcPts val="1200"/>
              </a:spcAft>
            </a:pPr>
            <a:r>
              <a:rPr lang="fr-CA" sz="3200" dirty="0" smtClean="0"/>
              <a:t>Ces </a:t>
            </a:r>
            <a:r>
              <a:rPr lang="fr-CA" sz="3200" dirty="0"/>
              <a:t>cellules forment des structures qui se développeront finalement en </a:t>
            </a:r>
            <a:r>
              <a:rPr lang="fr-CA" sz="3200" u="sng" dirty="0"/>
              <a:t>une plante identique au parent</a:t>
            </a:r>
            <a:r>
              <a:rPr lang="fr-CA" sz="3200" dirty="0"/>
              <a:t>.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u="sng" dirty="0" err="1"/>
              <a:t>E</a:t>
            </a:r>
            <a:r>
              <a:rPr lang="en-US" sz="3200" u="sng" dirty="0" err="1" smtClean="0"/>
              <a:t>xemples</a:t>
            </a:r>
            <a:r>
              <a:rPr lang="en-US" sz="3200" dirty="0"/>
              <a:t>: Des pommes de </a:t>
            </a:r>
            <a:r>
              <a:rPr lang="en-US" sz="3200" dirty="0" err="1"/>
              <a:t>terre</a:t>
            </a:r>
            <a:r>
              <a:rPr lang="en-US" sz="3200" dirty="0"/>
              <a:t>, des fraises </a:t>
            </a:r>
            <a:r>
              <a:rPr lang="en-US" sz="3200" dirty="0" err="1"/>
              <a:t>ou</a:t>
            </a:r>
            <a:r>
              <a:rPr lang="en-US" sz="3200" dirty="0"/>
              <a:t> des </a:t>
            </a:r>
            <a:r>
              <a:rPr lang="en-US" sz="3200" dirty="0" err="1"/>
              <a:t>framboises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9" descr="C:\Documents and Settings\Cheryl\My Documents\Int Sci\Inservice 09\Corner Brook\images\potato tu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371600" cy="1828800"/>
          </a:xfrm>
          <a:prstGeom prst="rect">
            <a:avLst/>
          </a:prstGeom>
          <a:noFill/>
          <a:ln w="5715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6" name="Picture 8" descr="C:\Documents and Settings\Cheryl\My Documents\Int Sci\Inservice 09\Corner Brook\images\strawberry with runn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599" y="4701150"/>
            <a:ext cx="1667107" cy="1867343"/>
          </a:xfrm>
          <a:prstGeom prst="rect">
            <a:avLst/>
          </a:prstGeom>
          <a:noFill/>
          <a:ln w="5715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Reproduction Végétative …</a:t>
            </a:r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5764001" y="5166360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latin typeface="Verdana" pitchFamily="34" charset="0"/>
              </a:rPr>
              <a:t>Fraises</a:t>
            </a:r>
            <a:endParaRPr lang="en-US" i="1" dirty="0"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" name="Picture 4" descr="http://u.jimdo.com/www27/o/s37af0fcd02709117/img/i83eaea01eadba623/1385831920/std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988" y="1417638"/>
            <a:ext cx="6248400" cy="528173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La production de spores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dirty="0" smtClean="0"/>
              <a:t>Une spore est une cellule reproductrice (unicellulaire) qui crée un nouvel individu par la mitose.</a:t>
            </a:r>
          </a:p>
          <a:p>
            <a:endParaRPr lang="fr-CA" sz="400" dirty="0" smtClean="0"/>
          </a:p>
          <a:p>
            <a:r>
              <a:rPr lang="fr-CA" sz="2800" u="sng" dirty="0" smtClean="0"/>
              <a:t>Exemple</a:t>
            </a:r>
            <a:r>
              <a:rPr lang="fr-CA" sz="2800" dirty="0" smtClean="0"/>
              <a:t>:  Moisissure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4" name="Picture 4" descr="C:\Documents and Settings\Cheryl\My Documents\Int Sci\Inservice 09\Corner Brook\bread mold asexual sp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2743200"/>
            <a:ext cx="3505200" cy="3418938"/>
          </a:xfrm>
          <a:prstGeom prst="rect">
            <a:avLst/>
          </a:prstGeom>
          <a:noFill/>
          <a:ln w="57150">
            <a:solidFill>
              <a:srgbClr val="808000"/>
            </a:solidFill>
          </a:ln>
        </p:spPr>
      </p:pic>
      <p:pic>
        <p:nvPicPr>
          <p:cNvPr id="5" name="Picture 6" descr="sporul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46138" y="3922713"/>
            <a:ext cx="3255962" cy="2173287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de reproduction: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288246"/>
              </p:ext>
            </p:extLst>
          </p:nvPr>
        </p:nvGraphicFramePr>
        <p:xfrm>
          <a:off x="431180" y="1295400"/>
          <a:ext cx="7772400" cy="5356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603">
                  <a:extLst>
                    <a:ext uri="{9D8B030D-6E8A-4147-A177-3AD203B41FA5}">
                      <a16:colId xmlns:a16="http://schemas.microsoft.com/office/drawing/2014/main" val="2296136258"/>
                    </a:ext>
                  </a:extLst>
                </a:gridCol>
                <a:gridCol w="2590603">
                  <a:extLst>
                    <a:ext uri="{9D8B030D-6E8A-4147-A177-3AD203B41FA5}">
                      <a16:colId xmlns:a16="http://schemas.microsoft.com/office/drawing/2014/main" val="874649337"/>
                    </a:ext>
                  </a:extLst>
                </a:gridCol>
                <a:gridCol w="2591194">
                  <a:extLst>
                    <a:ext uri="{9D8B030D-6E8A-4147-A177-3AD203B41FA5}">
                      <a16:colId xmlns:a16="http://schemas.microsoft.com/office/drawing/2014/main" val="1336852365"/>
                    </a:ext>
                  </a:extLst>
                </a:gridCol>
              </a:tblGrid>
              <a:tr h="474816"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Caractéristique:</a:t>
                      </a:r>
                      <a:endParaRPr lang="en-US" sz="1800" dirty="0">
                        <a:effectLst/>
                      </a:endParaRPr>
                    </a:p>
                    <a:p>
                      <a:pPr marL="381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4" marR="626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Reproduction asexuée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4" marR="626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Reproduction sexuée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4" marR="62654" marT="0" marB="0"/>
                </a:tc>
                <a:extLst>
                  <a:ext uri="{0D108BD9-81ED-4DB2-BD59-A6C34878D82A}">
                    <a16:rowId xmlns:a16="http://schemas.microsoft.com/office/drawing/2014/main" val="3500806467"/>
                  </a:ext>
                </a:extLst>
              </a:tr>
              <a:tr h="954446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Nombre de parents:</a:t>
                      </a:r>
                      <a:endParaRPr lang="en-US" sz="1800" dirty="0">
                        <a:effectLst/>
                      </a:endParaRPr>
                    </a:p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</a:txBody>
                  <a:tcPr marL="62654" marR="626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4" marR="626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4" marR="62654" marT="0" marB="0"/>
                </a:tc>
                <a:extLst>
                  <a:ext uri="{0D108BD9-81ED-4DB2-BD59-A6C34878D82A}">
                    <a16:rowId xmlns:a16="http://schemas.microsoft.com/office/drawing/2014/main" val="686937145"/>
                  </a:ext>
                </a:extLst>
              </a:tr>
              <a:tr h="954446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Formation ou fusion des gamètes:</a:t>
                      </a:r>
                      <a:endParaRPr lang="en-US" sz="1800" dirty="0">
                        <a:effectLst/>
                      </a:endParaRPr>
                    </a:p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</a:txBody>
                  <a:tcPr marL="62654" marR="626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Il n’y a pas de fusion ou formation de gamètes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4" marR="626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Formation et fusion de gamètes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4" marR="62654" marT="0" marB="0"/>
                </a:tc>
                <a:extLst>
                  <a:ext uri="{0D108BD9-81ED-4DB2-BD59-A6C34878D82A}">
                    <a16:rowId xmlns:a16="http://schemas.microsoft.com/office/drawing/2014/main" val="2611788446"/>
                  </a:ext>
                </a:extLst>
              </a:tr>
              <a:tr h="954446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Type de division cellulaire :</a:t>
                      </a:r>
                      <a:endParaRPr lang="en-US" sz="1800" dirty="0">
                        <a:effectLst/>
                      </a:endParaRPr>
                    </a:p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</a:txBody>
                  <a:tcPr marL="62654" marR="626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Mitose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4" marR="626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Méiose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4" marR="62654" marT="0" marB="0"/>
                </a:tc>
                <a:extLst>
                  <a:ext uri="{0D108BD9-81ED-4DB2-BD59-A6C34878D82A}">
                    <a16:rowId xmlns:a16="http://schemas.microsoft.com/office/drawing/2014/main" val="2193593146"/>
                  </a:ext>
                </a:extLst>
              </a:tr>
              <a:tr h="954446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Les gènes des descendants :</a:t>
                      </a:r>
                      <a:endParaRPr lang="en-US" sz="1800">
                        <a:effectLst/>
                      </a:endParaRPr>
                    </a:p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4" marR="626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Les individus sont identiques – leurs gènes sont les mêmes (les clones)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4" marR="626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Il y a de la variation – les gènes ne sont pas identiques (individus)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4" marR="62654" marT="0" marB="0"/>
                </a:tc>
                <a:extLst>
                  <a:ext uri="{0D108BD9-81ED-4DB2-BD59-A6C34878D82A}">
                    <a16:rowId xmlns:a16="http://schemas.microsoft.com/office/drawing/2014/main" val="309270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524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production de spores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2" descr="http://www.biologyjunction.com/images/tigerbreadmo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23607"/>
            <a:ext cx="8305800" cy="3821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373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620000" cy="6172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25139"/>
              </p:ext>
            </p:extLst>
          </p:nvPr>
        </p:nvGraphicFramePr>
        <p:xfrm>
          <a:off x="335280" y="275329"/>
          <a:ext cx="7772400" cy="6155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456">
                <a:tc>
                  <a:txBody>
                    <a:bodyPr/>
                    <a:lstStyle/>
                    <a:p>
                      <a:r>
                        <a:rPr lang="fr-CA" sz="2400" noProof="0" dirty="0" smtClean="0"/>
                        <a:t>Avantages</a:t>
                      </a:r>
                      <a:endParaRPr lang="fr-CA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noProof="0" dirty="0" smtClean="0"/>
                        <a:t>Désavantages</a:t>
                      </a:r>
                      <a:endParaRPr lang="fr-CA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943">
                <a:tc>
                  <a:txBody>
                    <a:bodyPr/>
                    <a:lstStyle/>
                    <a:p>
                      <a:r>
                        <a:rPr lang="fr-CA" sz="1800" noProof="0" dirty="0" smtClean="0"/>
                        <a:t>Grand nombre de descendants provenant de un seul parent</a:t>
                      </a:r>
                      <a:endParaRPr lang="fr-CA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noProof="0" dirty="0" smtClean="0"/>
                        <a:t>Les descendants sont des clones génétiques. Une mutation négative peut les rendre vulnérables aux maladies et en détruire un grand nombre. </a:t>
                      </a:r>
                    </a:p>
                    <a:p>
                      <a:endParaRPr lang="fr-CA" sz="1800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484">
                <a:tc>
                  <a:txBody>
                    <a:bodyPr/>
                    <a:lstStyle/>
                    <a:p>
                      <a:r>
                        <a:rPr lang="fr-CA" sz="1800" noProof="0" dirty="0" smtClean="0"/>
                        <a:t>Possibilité</a:t>
                      </a:r>
                      <a:r>
                        <a:rPr lang="fr-CA" sz="1800" baseline="0" noProof="0" dirty="0" smtClean="0"/>
                        <a:t> d’un g</a:t>
                      </a:r>
                      <a:r>
                        <a:rPr lang="fr-CA" sz="1800" noProof="0" dirty="0" smtClean="0"/>
                        <a:t>rand</a:t>
                      </a:r>
                      <a:r>
                        <a:rPr lang="fr-CA" sz="1800" baseline="0" noProof="0" dirty="0" smtClean="0"/>
                        <a:t> nombre d’individus qui peuvent dominer d’autres organismes pour de la nourriture</a:t>
                      </a:r>
                      <a:endParaRPr lang="fr-CA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noProof="0" dirty="0" smtClean="0"/>
                        <a:t>Des grandes colonies peuvent être trop proche les unes des autres (physiquement). Cela peut entrainer une compétition pour la nourriture et l’espace. </a:t>
                      </a:r>
                      <a:endParaRPr lang="fr-CA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251">
                <a:tc>
                  <a:txBody>
                    <a:bodyPr/>
                    <a:lstStyle/>
                    <a:p>
                      <a:r>
                        <a:rPr lang="fr-CA" sz="1800" noProof="0" dirty="0" smtClean="0"/>
                        <a:t>Grand</a:t>
                      </a:r>
                      <a:r>
                        <a:rPr lang="fr-CA" sz="1800" baseline="0" noProof="0" dirty="0" smtClean="0"/>
                        <a:t> nombre d’individus/ organismes augmente les chance de survie pour l’espèce</a:t>
                      </a:r>
                      <a:endParaRPr lang="fr-CA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noProof="0" dirty="0" smtClean="0"/>
                        <a:t>Si des conditions sont extrêmes, des colonies entières peuvent être décimées.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069">
                <a:tc>
                  <a:txBody>
                    <a:bodyPr/>
                    <a:lstStyle/>
                    <a:p>
                      <a:r>
                        <a:rPr lang="fr-CA" sz="1800" noProof="0" dirty="0" smtClean="0"/>
                        <a:t>Aucune énergie dépensée</a:t>
                      </a:r>
                      <a:r>
                        <a:rPr lang="fr-CA" sz="1800" baseline="0" noProof="0" dirty="0" smtClean="0"/>
                        <a:t> pour trouver un/une partenaire (autre parent)</a:t>
                      </a:r>
                    </a:p>
                    <a:p>
                      <a:endParaRPr lang="fr-CA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Laboratoire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3200" dirty="0" smtClean="0"/>
              <a:t>Determiner les </a:t>
            </a:r>
            <a:r>
              <a:rPr lang="en-US" sz="3200" dirty="0" err="1" smtClean="0"/>
              <a:t>meilleurs</a:t>
            </a:r>
            <a:r>
              <a:rPr lang="en-US" sz="3200" dirty="0" smtClean="0"/>
              <a:t> conditions pour la reproduction de la </a:t>
            </a:r>
            <a:r>
              <a:rPr lang="en-US" sz="3200" dirty="0" err="1" smtClean="0"/>
              <a:t>levure</a:t>
            </a:r>
            <a:r>
              <a:rPr lang="en-US" sz="3200" dirty="0" smtClean="0"/>
              <a:t> </a:t>
            </a:r>
          </a:p>
          <a:p>
            <a:pPr indent="0">
              <a:buNone/>
            </a:pPr>
            <a:r>
              <a:rPr lang="en-US" sz="2000" dirty="0" smtClean="0"/>
              <a:t>p.162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 descr="http://image.slidesharecdn.com/organismspowerpointundated10-11-130610195205-phpapp01/95/unicellular-and-multicellular-organisms-2-638.jpg?cb=13708940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1719262"/>
            <a:ext cx="6076950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14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Début de la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sz="2800" dirty="0" smtClean="0"/>
              <a:t>Organismes multicellulaires </a:t>
            </a:r>
            <a:r>
              <a:rPr lang="fr-CA" sz="2800" b="1" dirty="0" smtClean="0"/>
              <a:t>copient</a:t>
            </a:r>
            <a:r>
              <a:rPr lang="fr-CA" sz="2800" dirty="0" smtClean="0"/>
              <a:t> leur chromosomes avant la division cellulaire.</a:t>
            </a:r>
          </a:p>
          <a:p>
            <a:pPr>
              <a:lnSpc>
                <a:spcPct val="90000"/>
              </a:lnSpc>
            </a:pPr>
            <a:endParaRPr lang="fr-CA" sz="2800" dirty="0" smtClean="0"/>
          </a:p>
          <a:p>
            <a:pPr>
              <a:lnSpc>
                <a:spcPct val="90000"/>
              </a:lnSpc>
            </a:pPr>
            <a:r>
              <a:rPr lang="fr-CA" sz="2800" dirty="0" smtClean="0"/>
              <a:t>Le noyau se divise en séparant les chromosomes en deux groupes identiques (</a:t>
            </a:r>
            <a:r>
              <a:rPr lang="fr-CA" sz="2800" b="1" dirty="0" smtClean="0"/>
              <a:t>mitose</a:t>
            </a:r>
            <a:r>
              <a:rPr lang="fr-CA" sz="2800" dirty="0" smtClean="0"/>
              <a:t>).</a:t>
            </a:r>
          </a:p>
          <a:p>
            <a:pPr>
              <a:lnSpc>
                <a:spcPct val="90000"/>
              </a:lnSpc>
            </a:pPr>
            <a:endParaRPr lang="fr-CA" sz="2800" dirty="0" smtClean="0"/>
          </a:p>
          <a:p>
            <a:pPr>
              <a:lnSpc>
                <a:spcPct val="90000"/>
              </a:lnSpc>
            </a:pPr>
            <a:r>
              <a:rPr lang="fr-CA" sz="2800" dirty="0" smtClean="0"/>
              <a:t>Ensuite le cytoplasme se divise (</a:t>
            </a:r>
            <a:r>
              <a:rPr lang="fr-CA" sz="2800" b="1" dirty="0" err="1" smtClean="0"/>
              <a:t>cytocinèse</a:t>
            </a:r>
            <a:r>
              <a:rPr lang="fr-CA" sz="2800" dirty="0" smtClean="0"/>
              <a:t>); les deux nouvelles parties prennent chacune un noyau.  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des cellules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49" y="1281771"/>
            <a:ext cx="7620000" cy="4800600"/>
          </a:xfrm>
        </p:spPr>
        <p:txBody>
          <a:bodyPr>
            <a:normAutofit/>
          </a:bodyPr>
          <a:lstStyle/>
          <a:p>
            <a:r>
              <a:rPr lang="fr-CA" sz="3200" dirty="0" smtClean="0"/>
              <a:t>La vie d’une cellule est appelée </a:t>
            </a:r>
            <a:r>
              <a:rPr lang="fr-CA" sz="3200" b="1" dirty="0" smtClean="0"/>
              <a:t>cycle cellulaire</a:t>
            </a:r>
            <a:r>
              <a:rPr lang="fr-CA" sz="3200" dirty="0" smtClean="0"/>
              <a:t>.</a:t>
            </a:r>
          </a:p>
          <a:p>
            <a:r>
              <a:rPr lang="fr-CA" sz="3200" dirty="0" smtClean="0"/>
              <a:t>Le cycle cellulaire se produit dans les cellules somatiques (du corps) en </a:t>
            </a:r>
            <a:r>
              <a:rPr lang="fr-CA" sz="3200" u="sng" dirty="0" smtClean="0"/>
              <a:t>trois étapes</a:t>
            </a:r>
            <a:r>
              <a:rPr lang="fr-CA" sz="3200" dirty="0" smtClean="0"/>
              <a:t>:</a:t>
            </a:r>
          </a:p>
          <a:p>
            <a:pPr lvl="1"/>
            <a:r>
              <a:rPr lang="fr-CA" sz="3200" dirty="0" smtClean="0"/>
              <a:t>Interphase</a:t>
            </a:r>
          </a:p>
          <a:p>
            <a:pPr lvl="1"/>
            <a:r>
              <a:rPr lang="fr-CA" sz="3200" dirty="0" smtClean="0"/>
              <a:t>Mitose</a:t>
            </a:r>
          </a:p>
          <a:p>
            <a:pPr lvl="1"/>
            <a:r>
              <a:rPr lang="fr-CA" sz="3200" dirty="0" smtClean="0"/>
              <a:t>Cytocinèse</a:t>
            </a:r>
          </a:p>
          <a:p>
            <a:endParaRPr lang="fr-CA" sz="2800" dirty="0" smtClean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http://science.halleyhosting.com/sci/ibbio/cells/notes/ch11/cellcycle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649" y="3303289"/>
            <a:ext cx="3581400" cy="3549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Video: How the cell cycle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 descr="http://image.slidesharecdn.com/thecellcycle-110811070944-phpapp02/95/08-the-cell-cycle-1-728.jpg?cb=13138708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314959"/>
            <a:ext cx="7112000" cy="533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38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Étape</a:t>
            </a:r>
            <a:r>
              <a:rPr lang="en-US" dirty="0" smtClean="0"/>
              <a:t>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0" y="1423214"/>
            <a:ext cx="7620000" cy="4800600"/>
          </a:xfrm>
        </p:spPr>
        <p:txBody>
          <a:bodyPr>
            <a:normAutofit/>
          </a:bodyPr>
          <a:lstStyle/>
          <a:p>
            <a:pPr lvl="0"/>
            <a:r>
              <a:rPr lang="fr-CA" sz="4800" b="1" dirty="0" smtClean="0"/>
              <a:t>Interphase: </a:t>
            </a:r>
            <a:endParaRPr lang="fr-CA" sz="4800" dirty="0" smtClean="0"/>
          </a:p>
          <a:p>
            <a:pPr lvl="1"/>
            <a:r>
              <a:rPr lang="fr-CA" sz="3600" dirty="0" smtClean="0"/>
              <a:t>Cellules accomplissent les fonctions nécessaire à la survie 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http://www.phschool.com/science/biology_place/labbench/lab3/images/interph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6480" y="274638"/>
            <a:ext cx="4028014" cy="1676400"/>
          </a:xfrm>
          <a:prstGeom prst="rect">
            <a:avLst/>
          </a:prstGeom>
          <a:noFill/>
        </p:spPr>
      </p:pic>
      <p:pic>
        <p:nvPicPr>
          <p:cNvPr id="6" name="Picture 6" descr="http://ez002.k12.sd.us/interphaseani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9472" y="3352800"/>
            <a:ext cx="3853108" cy="3369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Étape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>
            <a:normAutofit/>
          </a:bodyPr>
          <a:lstStyle/>
          <a:p>
            <a:pPr lvl="0"/>
            <a:r>
              <a:rPr lang="fr-CA" sz="3200" b="1" dirty="0" smtClean="0"/>
              <a:t>Mitose:</a:t>
            </a:r>
          </a:p>
          <a:p>
            <a:pPr lvl="1"/>
            <a:r>
              <a:rPr lang="fr-CA" sz="3200" dirty="0" smtClean="0"/>
              <a:t>Le processus de la division cellulaire se qui permet </a:t>
            </a:r>
            <a:r>
              <a:rPr lang="fr-CA" sz="3200" u="sng" dirty="0" smtClean="0"/>
              <a:t>la croissance</a:t>
            </a:r>
            <a:r>
              <a:rPr lang="fr-CA" sz="3200" dirty="0" smtClean="0"/>
              <a:t> et/ou </a:t>
            </a:r>
            <a:r>
              <a:rPr lang="fr-CA" sz="3200" u="sng" dirty="0" smtClean="0"/>
              <a:t>le remplacement</a:t>
            </a:r>
            <a:r>
              <a:rPr lang="fr-CA" sz="3200" dirty="0" smtClean="0"/>
              <a:t> des cellules du corps (à l’exception des ovules et spermatozoïdes)</a:t>
            </a:r>
          </a:p>
          <a:p>
            <a:pPr lvl="1"/>
            <a:r>
              <a:rPr lang="fr-CA" sz="3200" dirty="0" smtClean="0"/>
              <a:t>Durant la mitose, le contenu du noyau se divise; </a:t>
            </a:r>
            <a:r>
              <a:rPr lang="fr-CA" sz="3200" b="1" dirty="0" smtClean="0"/>
              <a:t>ce qui résulte en </a:t>
            </a:r>
            <a:r>
              <a:rPr lang="fr-CA" sz="3200" b="1" u="sng" dirty="0" smtClean="0"/>
              <a:t>deux noyaux «fils»</a:t>
            </a:r>
            <a:r>
              <a:rPr lang="fr-CA" sz="3200" b="1" dirty="0" smtClean="0"/>
              <a:t> qui sont identiques à la cellule de départ (parent).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8DB2-F850-436C-BE6F-FF516CCB2D8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788" y="468753"/>
            <a:ext cx="2358167" cy="157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8392</TotalTime>
  <Words>941</Words>
  <Application>Microsoft Office PowerPoint</Application>
  <PresentationFormat>On-screen Show (4:3)</PresentationFormat>
  <Paragraphs>228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</vt:lpstr>
      <vt:lpstr>Times New Roman</vt:lpstr>
      <vt:lpstr>Verdana</vt:lpstr>
      <vt:lpstr>Wingdings</vt:lpstr>
      <vt:lpstr>Adjacency</vt:lpstr>
      <vt:lpstr>Chapitre 5</vt:lpstr>
      <vt:lpstr>Deux types de reproduction</vt:lpstr>
      <vt:lpstr>Type de reproduction: </vt:lpstr>
      <vt:lpstr>PowerPoint Presentation</vt:lpstr>
      <vt:lpstr>Début de la reproduction</vt:lpstr>
      <vt:lpstr>Cycle des cellules</vt:lpstr>
      <vt:lpstr>PowerPoint Presentation</vt:lpstr>
      <vt:lpstr>Étape 1:</vt:lpstr>
      <vt:lpstr>Étape 2</vt:lpstr>
      <vt:lpstr>La mitose:</vt:lpstr>
      <vt:lpstr>Étape 3</vt:lpstr>
      <vt:lpstr>Cytocinèse</vt:lpstr>
      <vt:lpstr>Les étapes de mitose: Prophase, métaphase, anaphase, télophase (PMAT)</vt:lpstr>
      <vt:lpstr>PowerPoint Presentation</vt:lpstr>
      <vt:lpstr>PowerPoint Presentation</vt:lpstr>
      <vt:lpstr>PowerPoint Presentation</vt:lpstr>
      <vt:lpstr>Mitose</vt:lpstr>
      <vt:lpstr>PowerPoint Presentation</vt:lpstr>
      <vt:lpstr>PowerPoint Presentation</vt:lpstr>
      <vt:lpstr>Moments clés dans le cycle cellulaire</vt:lpstr>
      <vt:lpstr>Observation des chromosomes</vt:lpstr>
      <vt:lpstr>Reproduction Asexuée (p.152) </vt:lpstr>
      <vt:lpstr>1. La scissiparité</vt:lpstr>
      <vt:lpstr>2. Le bourgeonnement</vt:lpstr>
      <vt:lpstr>3. Fragmentation</vt:lpstr>
      <vt:lpstr>Fragmentation:</vt:lpstr>
      <vt:lpstr>4. Reproduction Végétative</vt:lpstr>
      <vt:lpstr>Reproduction Végétative …</vt:lpstr>
      <vt:lpstr>5.  La production de spores</vt:lpstr>
      <vt:lpstr>La production de spores</vt:lpstr>
      <vt:lpstr>PowerPoint Presentation</vt:lpstr>
      <vt:lpstr>Laboratoire</vt:lpstr>
    </vt:vector>
  </TitlesOfParts>
  <Company>Western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celliott</dc:creator>
  <cp:lastModifiedBy>Christine Adey</cp:lastModifiedBy>
  <cp:revision>77</cp:revision>
  <cp:lastPrinted>2014-05-22T13:46:31Z</cp:lastPrinted>
  <dcterms:created xsi:type="dcterms:W3CDTF">2009-09-02T21:50:49Z</dcterms:created>
  <dcterms:modified xsi:type="dcterms:W3CDTF">2019-05-09T14:26:05Z</dcterms:modified>
</cp:coreProperties>
</file>