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0" r:id="rId5"/>
    <p:sldId id="279" r:id="rId6"/>
    <p:sldId id="280" r:id="rId7"/>
    <p:sldId id="275" r:id="rId8"/>
    <p:sldId id="282" r:id="rId9"/>
    <p:sldId id="262" r:id="rId10"/>
    <p:sldId id="281" r:id="rId11"/>
    <p:sldId id="261" r:id="rId12"/>
    <p:sldId id="276" r:id="rId13"/>
    <p:sldId id="263" r:id="rId14"/>
    <p:sldId id="265" r:id="rId15"/>
    <p:sldId id="283" r:id="rId16"/>
    <p:sldId id="267" r:id="rId17"/>
    <p:sldId id="284" r:id="rId18"/>
    <p:sldId id="268" r:id="rId19"/>
    <p:sldId id="266" r:id="rId20"/>
    <p:sldId id="270" r:id="rId21"/>
    <p:sldId id="285" r:id="rId22"/>
    <p:sldId id="271" r:id="rId23"/>
    <p:sldId id="288" r:id="rId24"/>
    <p:sldId id="286" r:id="rId25"/>
    <p:sldId id="287" r:id="rId26"/>
    <p:sldId id="272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697" cy="458447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3" y="1"/>
            <a:ext cx="2971697" cy="458447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r">
              <a:defRPr sz="1200"/>
            </a:lvl1pPr>
          </a:lstStyle>
          <a:p>
            <a:fld id="{960C3B71-7DFA-4A23-81CF-9C29D6929E8E}" type="datetimeFigureOut">
              <a:rPr lang="fr-CA" smtClean="0"/>
              <a:pPr/>
              <a:t>2019-02-28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553"/>
            <a:ext cx="2971697" cy="458447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3" y="8685553"/>
            <a:ext cx="2971697" cy="458447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r">
              <a:defRPr sz="1200"/>
            </a:lvl1pPr>
          </a:lstStyle>
          <a:p>
            <a:fld id="{722FC9D8-6E74-4314-9A53-A22B7CCBF1B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601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421BE627-4FAD-455E-B420-B88FBEA5F7C8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804185C-A790-4709-A6C2-0296FEB2EB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8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4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94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6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24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8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58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58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4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1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9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7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8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9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9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4185C-A790-4709-A6C2-0296FEB2EBE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86D381-BC08-431C-9E6D-FA35AB4EA251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18B5-4671-4C28-B787-917E997BC60A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AE6-1BF3-4654-BE8B-39B3EFB74426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0A8A-629A-4604-823F-E8EF983ECA83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B18-EF2C-4571-8843-63167DDFD5C4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7035-1C0C-4A35-B600-E840748B2CF1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6265-BC85-4A49-AE30-DCF83151A8E9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86FA-F8EF-4CB2-B044-0BE80F4B987F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DC1-9712-41CC-AAE8-8D1C211D6A19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40F3-7C50-4F85-8497-AC23FF695805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36B5-7FEF-4EDD-9F12-B6653230A740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Comic Sans MS" pitchFamily="66" charset="0"/>
              </a:defRPr>
            </a:lvl1pPr>
          </a:lstStyle>
          <a:p>
            <a:fld id="{69DD1CCD-6620-45F2-8D2C-1BD3D8646458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  <a:latin typeface="Comic Sans MS" pitchFamily="66" charset="0"/>
              </a:defRPr>
            </a:lvl1pPr>
          </a:lstStyle>
          <a:p>
            <a:fld id="{09D61DD8-2B69-4DFE-B355-CF215612B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omic Sans MS" pitchFamily="66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Comic Sans MS" pitchFamily="66" charset="0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Comic Sans MS" pitchFamily="66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Comic Sans MS" pitchFamily="66" charset="0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Comic Sans MS" pitchFamily="66" charset="0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Comic Sans MS" pitchFamily="66" charset="0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ythelwell.com/blobz/guid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cle19.com/shockwave/oz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fr-CA" dirty="0" smtClean="0"/>
              <a:t>Loi</a:t>
            </a:r>
            <a:r>
              <a:rPr lang="en-US" dirty="0" smtClean="0"/>
              <a:t> de Ohm et la relation entre courant, tension, et la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1"/>
            <a:ext cx="7490908" cy="2590800"/>
          </a:xfrm>
        </p:spPr>
        <p:txBody>
          <a:bodyPr>
            <a:noAutofit/>
          </a:bodyPr>
          <a:lstStyle/>
          <a:p>
            <a:r>
              <a:rPr lang="fr-CA" b="1" dirty="0" smtClean="0"/>
              <a:t>Ampère (A):  </a:t>
            </a:r>
            <a:r>
              <a:rPr lang="fr-CA" dirty="0" smtClean="0"/>
              <a:t>L’unité pour mesurer un courant électrique.  On mesure la charge électrique du courant.</a:t>
            </a:r>
          </a:p>
          <a:p>
            <a:endParaRPr lang="fr-CA" dirty="0" smtClean="0"/>
          </a:p>
          <a:p>
            <a:r>
              <a:rPr lang="fr-CA" b="1" dirty="0" smtClean="0"/>
              <a:t>Ampèremètre:  </a:t>
            </a:r>
            <a:r>
              <a:rPr lang="fr-CA" dirty="0" smtClean="0"/>
              <a:t>l’outil pour mesurer le courant.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err="1" smtClean="0"/>
              <a:t>Terminologie</a:t>
            </a:r>
            <a:r>
              <a:rPr lang="en-US" dirty="0" smtClean="0"/>
              <a:t> </a:t>
            </a:r>
            <a:r>
              <a:rPr lang="en-US" sz="1800" dirty="0" smtClean="0"/>
              <a:t>(3)</a:t>
            </a:r>
            <a:endParaRPr lang="en-US" dirty="0"/>
          </a:p>
        </p:txBody>
      </p:sp>
      <p:pic>
        <p:nvPicPr>
          <p:cNvPr id="2050" name="Picture 2" descr="http://4.bp.blogspot.com/-xlCFiqwYIek/UTiYCvjZjPI/AAAAAAAAADo/nUeIjtJglno/s1600/Moving-Iron-SR-80-A-C-Acrylic-Am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38600"/>
            <a:ext cx="2324100" cy="2282267"/>
          </a:xfrm>
          <a:prstGeom prst="rect">
            <a:avLst/>
          </a:prstGeom>
          <a:noFill/>
        </p:spPr>
      </p:pic>
      <p:pic>
        <p:nvPicPr>
          <p:cNvPr id="2052" name="Picture 4" descr="http://sub.allaboutcircuits.com/images/050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62400"/>
            <a:ext cx="3200400" cy="243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Circuit électrique </a:t>
            </a:r>
            <a:r>
              <a:rPr lang="fr-CA" dirty="0" smtClean="0"/>
              <a:t>:  réseau fermé qui permet aux électrons de circuler dans des conducteurs.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74" y="3438085"/>
            <a:ext cx="3657600" cy="239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Terminologie</a:t>
            </a:r>
            <a:r>
              <a:rPr lang="en-US" dirty="0" smtClean="0"/>
              <a:t> </a:t>
            </a:r>
            <a:r>
              <a:rPr lang="en-US" sz="1800" dirty="0" smtClean="0"/>
              <a:t>(4)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Parties d’un circuit </a:t>
            </a:r>
            <a:r>
              <a:rPr lang="en-US" dirty="0" err="1" smtClean="0"/>
              <a:t>électrique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414708" cy="4800600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fr-CA" b="1" dirty="0" smtClean="0"/>
              <a:t>Charge d’un circuit:  </a:t>
            </a:r>
            <a:r>
              <a:rPr lang="fr-CA" dirty="0" smtClean="0"/>
              <a:t>dispositif (objet) qui transforme l’énergie électrique en d’autre forme d’énergie.  Ex: ampoule (</a:t>
            </a:r>
            <a:r>
              <a:rPr lang="fr-CA" i="1" dirty="0" smtClean="0"/>
              <a:t>light bulb</a:t>
            </a:r>
            <a:r>
              <a:rPr lang="fr-CA" dirty="0" smtClean="0"/>
              <a:t>)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fr-CA" b="1" dirty="0" smtClean="0"/>
              <a:t>Interrupteur:  </a:t>
            </a:r>
            <a:r>
              <a:rPr lang="fr-CA" dirty="0" smtClean="0"/>
              <a:t>dispositif (objet) qui active ou interrompt le passage du courant dans un circuit.  (</a:t>
            </a:r>
            <a:r>
              <a:rPr lang="fr-CA" i="1" dirty="0" err="1" smtClean="0"/>
              <a:t>switch</a:t>
            </a:r>
            <a:r>
              <a:rPr lang="fr-CA" i="1" dirty="0" smtClean="0"/>
              <a:t>)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fr-CA" b="1" dirty="0" smtClean="0"/>
              <a:t>Source (d’énergie):  </a:t>
            </a:r>
            <a:r>
              <a:rPr lang="fr-CA" dirty="0" smtClean="0"/>
              <a:t>la source d’énergie électrique</a:t>
            </a:r>
          </a:p>
          <a:p>
            <a:pPr marL="525780" indent="-457200">
              <a:spcAft>
                <a:spcPts val="600"/>
              </a:spcAft>
              <a:buFont typeface="+mj-lt"/>
              <a:buAutoNum type="arabicPeriod"/>
            </a:pPr>
            <a:r>
              <a:rPr lang="fr-CA" b="1" dirty="0" smtClean="0"/>
              <a:t>Conducteur:  </a:t>
            </a:r>
            <a:r>
              <a:rPr lang="fr-CA" dirty="0" smtClean="0"/>
              <a:t>le fils où le courant circule.</a:t>
            </a:r>
          </a:p>
          <a:p>
            <a:pPr>
              <a:spcAft>
                <a:spcPts val="600"/>
              </a:spcAft>
            </a:pPr>
            <a:r>
              <a:rPr lang="fr-CA" dirty="0" smtClean="0"/>
              <a:t>L’énergie provient de la source, circule dans le conducteur, utilisée par les différentes parties du circuit (charges du circuit) 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Plus il y a de charges d’un circuit, plus la tension/</a:t>
            </a:r>
            <a:r>
              <a:rPr lang="fr-CA" i="1" dirty="0" smtClean="0"/>
              <a:t>volts </a:t>
            </a:r>
            <a:r>
              <a:rPr lang="fr-CA" i="1" dirty="0" err="1" smtClean="0"/>
              <a:t>dinimue</a:t>
            </a:r>
            <a:r>
              <a:rPr lang="fr-CA" i="1" dirty="0" smtClean="0"/>
              <a:t>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560308"/>
            <a:ext cx="7024744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Tension </a:t>
            </a:r>
            <a:r>
              <a:rPr lang="fr-CA" sz="2400" i="1" dirty="0" smtClean="0"/>
              <a:t>(voltage) </a:t>
            </a:r>
            <a:r>
              <a:rPr lang="fr-CA" dirty="0" smtClean="0"/>
              <a:t>vs. Courant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703308"/>
            <a:ext cx="5128709" cy="4773692"/>
          </a:xfrm>
        </p:spPr>
        <p:txBody>
          <a:bodyPr>
            <a:normAutofit/>
          </a:bodyPr>
          <a:lstStyle/>
          <a:p>
            <a:r>
              <a:rPr lang="fr-CA" b="1" dirty="0" smtClean="0"/>
              <a:t>Analogie</a:t>
            </a:r>
            <a:r>
              <a:rPr lang="fr-CA" dirty="0" smtClean="0"/>
              <a:t>:  Deux autobus identiques, quittent l’école (</a:t>
            </a:r>
            <a:r>
              <a:rPr lang="fr-CA" b="1" dirty="0" smtClean="0"/>
              <a:t>la batterie</a:t>
            </a:r>
            <a:r>
              <a:rPr lang="fr-CA" dirty="0" smtClean="0"/>
              <a:t>) et prennent la même route. </a:t>
            </a:r>
          </a:p>
          <a:p>
            <a:r>
              <a:rPr lang="fr-CA" dirty="0" smtClean="0"/>
              <a:t>Un des autobus à plus d’étudiant que l’autre.</a:t>
            </a:r>
          </a:p>
          <a:p>
            <a:r>
              <a:rPr lang="fr-CA" dirty="0" smtClean="0"/>
              <a:t>La vitesse des autobus peut être la même (</a:t>
            </a:r>
            <a:r>
              <a:rPr lang="fr-CA" b="1" dirty="0" smtClean="0"/>
              <a:t>courant</a:t>
            </a:r>
            <a:r>
              <a:rPr lang="fr-CA" dirty="0" smtClean="0"/>
              <a:t>)</a:t>
            </a:r>
          </a:p>
          <a:p>
            <a:r>
              <a:rPr lang="fr-CA" dirty="0" smtClean="0"/>
              <a:t>Mais quand les autobus arrive au parc, l’autobus avec plus d’étudiant à le plus d’énergie (</a:t>
            </a:r>
            <a:r>
              <a:rPr lang="fr-CA" b="1" dirty="0" smtClean="0"/>
              <a:t>tension - volts</a:t>
            </a:r>
            <a:r>
              <a:rPr lang="fr-CA" dirty="0" smtClean="0"/>
              <a:t>)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754" y="1703308"/>
            <a:ext cx="2536843" cy="1904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93" y="3992613"/>
            <a:ext cx="2274763" cy="151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fr-CA" smtClean="0"/>
              <a:t>Symboles d’un Circuit</a:t>
            </a:r>
            <a:endParaRPr lang="fr-CA"/>
          </a:p>
        </p:txBody>
      </p:sp>
      <p:pic>
        <p:nvPicPr>
          <p:cNvPr id="4" name="Content Placeholder 3" descr="circuit symbols_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86000"/>
            <a:ext cx="8712770" cy="3191097"/>
          </a:xfrm>
        </p:spPr>
      </p:pic>
      <p:pic>
        <p:nvPicPr>
          <p:cNvPr id="5" name="Picture 4" descr="circuit symbols_1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334000"/>
            <a:ext cx="1828800" cy="505968"/>
          </a:xfrm>
          <a:prstGeom prst="rect">
            <a:avLst/>
          </a:prstGeom>
        </p:spPr>
      </p:pic>
      <p:pic>
        <p:nvPicPr>
          <p:cNvPr id="6" name="Picture 5" descr="resistance symbol_N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33411">
            <a:off x="5198597" y="5316845"/>
            <a:ext cx="1759675" cy="560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410200"/>
            <a:ext cx="1676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ampèremètre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5410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résistor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962400"/>
            <a:ext cx="1676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pile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200400"/>
            <a:ext cx="1676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voltmètre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4384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Fils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conducteur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46482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Interrupteur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fermé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6576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Interrupteur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ouvert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743200"/>
            <a:ext cx="1676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ampoule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724400"/>
            <a:ext cx="1676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batterie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34" y="589616"/>
            <a:ext cx="7024744" cy="1143000"/>
          </a:xfrm>
        </p:spPr>
        <p:txBody>
          <a:bodyPr/>
          <a:lstStyle/>
          <a:p>
            <a:r>
              <a:rPr lang="fr-CA" dirty="0" smtClean="0"/>
              <a:t>Symboles d’un circuit…</a:t>
            </a: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206" y="1732616"/>
            <a:ext cx="6324599" cy="47610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72" y="407053"/>
            <a:ext cx="7024744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fr-CA" dirty="0" smtClean="0"/>
              <a:t>résistance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772" y="1587694"/>
            <a:ext cx="6176228" cy="4584506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Résistance: </a:t>
            </a:r>
            <a:r>
              <a:rPr lang="fr-CA" sz="2800" dirty="0" smtClean="0"/>
              <a:t> propriété d’une substance qui </a:t>
            </a:r>
            <a:r>
              <a:rPr lang="fr-CA" sz="2800" u="sng" dirty="0" smtClean="0"/>
              <a:t>ralentit</a:t>
            </a:r>
            <a:r>
              <a:rPr lang="fr-CA" sz="2800" dirty="0" smtClean="0"/>
              <a:t> le mouvement d’électrons (courant) et qui </a:t>
            </a:r>
            <a:r>
              <a:rPr lang="fr-CA" sz="2800" u="sng" dirty="0" smtClean="0"/>
              <a:t>convertit</a:t>
            </a:r>
            <a:r>
              <a:rPr lang="fr-CA" sz="2800" dirty="0" smtClean="0"/>
              <a:t> cette énergie électrique </a:t>
            </a:r>
            <a:r>
              <a:rPr lang="fr-CA" sz="2800" u="sng" dirty="0" smtClean="0"/>
              <a:t>en une autre forme d’énergie</a:t>
            </a:r>
            <a:r>
              <a:rPr lang="fr-CA" sz="2800" dirty="0" smtClean="0"/>
              <a:t>.</a:t>
            </a:r>
          </a:p>
          <a:p>
            <a:pPr lvl="1"/>
            <a:r>
              <a:rPr lang="fr-CA" sz="2800" dirty="0" smtClean="0"/>
              <a:t>Ex:  dans le fil de haute résistance dans une ampoule, l’énergie est convertie en </a:t>
            </a:r>
            <a:r>
              <a:rPr lang="fr-CA" sz="2800" u="sng" dirty="0" smtClean="0"/>
              <a:t>chaleur</a:t>
            </a:r>
            <a:r>
              <a:rPr lang="fr-CA" sz="2800" dirty="0" smtClean="0"/>
              <a:t> et en </a:t>
            </a:r>
            <a:r>
              <a:rPr lang="fr-CA" sz="2800" u="sng" dirty="0" smtClean="0"/>
              <a:t>lumière</a:t>
            </a:r>
          </a:p>
          <a:p>
            <a:pPr lvl="1"/>
            <a:endParaRPr lang="fr-CA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472" y="4114800"/>
            <a:ext cx="1466851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83" y="1066094"/>
            <a:ext cx="2003631" cy="133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18924"/>
            <a:ext cx="7024744" cy="1143000"/>
          </a:xfrm>
        </p:spPr>
        <p:txBody>
          <a:bodyPr/>
          <a:lstStyle/>
          <a:p>
            <a:r>
              <a:rPr lang="fr-CA" dirty="0" smtClean="0"/>
              <a:t>La résistance…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791232"/>
            <a:ext cx="5486400" cy="4457168"/>
          </a:xfrm>
        </p:spPr>
        <p:txBody>
          <a:bodyPr/>
          <a:lstStyle/>
          <a:p>
            <a:r>
              <a:rPr lang="fr-CA" b="1" dirty="0"/>
              <a:t>Résistance Électrique: </a:t>
            </a:r>
            <a:r>
              <a:rPr lang="fr-CA" dirty="0"/>
              <a:t>le rapport (ratio) entre la tension et le courant (</a:t>
            </a:r>
            <a:r>
              <a:rPr lang="fr-CA" dirty="0" err="1"/>
              <a:t>tension:courant</a:t>
            </a:r>
            <a:r>
              <a:rPr lang="fr-CA" dirty="0"/>
              <a:t>).</a:t>
            </a:r>
          </a:p>
          <a:p>
            <a:r>
              <a:rPr lang="fr-CA" b="1" dirty="0"/>
              <a:t>Ohm(</a:t>
            </a:r>
            <a:r>
              <a:rPr lang="fr-CA" b="1" dirty="0">
                <a:cs typeface="Arial"/>
              </a:rPr>
              <a:t>Ω):  </a:t>
            </a:r>
            <a:r>
              <a:rPr lang="fr-CA" dirty="0">
                <a:cs typeface="Arial"/>
              </a:rPr>
              <a:t>unité de la résistance électrique</a:t>
            </a:r>
            <a:endParaRPr lang="fr-CA" dirty="0"/>
          </a:p>
          <a:p>
            <a:pPr lvl="1"/>
            <a:r>
              <a:rPr lang="fr-CA" sz="2400" u="sng" dirty="0"/>
              <a:t>Analogie</a:t>
            </a:r>
            <a:r>
              <a:rPr lang="fr-CA" sz="2400" dirty="0"/>
              <a:t>:  courir sur une plage ou courir dans l’eau.   C’est plus facile de courir sur la plage</a:t>
            </a:r>
            <a:r>
              <a:rPr lang="fr-CA" sz="2800" dirty="0"/>
              <a:t>, </a:t>
            </a:r>
            <a:r>
              <a:rPr lang="fr-CA" sz="2400" dirty="0"/>
              <a:t>c’est le même concept pour le mouvement d’électrons dans certaines substances.</a:t>
            </a:r>
            <a:endParaRPr lang="fr-CA" sz="2800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252" y="990600"/>
            <a:ext cx="2540653" cy="2540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837" y="3640519"/>
            <a:ext cx="2879305" cy="24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Facteurs</a:t>
            </a:r>
            <a:r>
              <a:rPr lang="en-US" dirty="0" smtClean="0"/>
              <a:t> qui </a:t>
            </a:r>
            <a:r>
              <a:rPr lang="en-US" dirty="0" err="1" smtClean="0"/>
              <a:t>affectent</a:t>
            </a:r>
            <a:r>
              <a:rPr lang="en-US" dirty="0" smtClean="0"/>
              <a:t> la Résistance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fils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1. </a:t>
            </a:r>
            <a:r>
              <a:rPr lang="fr-CA" b="1" dirty="0" smtClean="0"/>
              <a:t>Type fils </a:t>
            </a:r>
            <a:r>
              <a:rPr lang="fr-CA" dirty="0" smtClean="0"/>
              <a:t>‑ Cuivre à moins de résistance que le nichrome</a:t>
            </a:r>
          </a:p>
          <a:p>
            <a:r>
              <a:rPr lang="fr-CA" dirty="0" smtClean="0"/>
              <a:t>2. </a:t>
            </a:r>
            <a:r>
              <a:rPr lang="fr-CA" b="1" dirty="0" smtClean="0"/>
              <a:t>Diamètre du fils </a:t>
            </a:r>
            <a:r>
              <a:rPr lang="fr-CA" dirty="0" smtClean="0"/>
              <a:t>‑ Plus le fils est petit, plus il y a de la résistance</a:t>
            </a:r>
          </a:p>
          <a:p>
            <a:r>
              <a:rPr lang="fr-CA" dirty="0" smtClean="0"/>
              <a:t>3. </a:t>
            </a:r>
            <a:r>
              <a:rPr lang="fr-CA" b="1" dirty="0" smtClean="0"/>
              <a:t>Longueur du fils </a:t>
            </a:r>
            <a:r>
              <a:rPr lang="fr-CA" dirty="0" smtClean="0"/>
              <a:t>‑ Plus le fils est long, plus il y a de la résistance (</a:t>
            </a:r>
            <a:r>
              <a:rPr lang="fr-CA" dirty="0" err="1" smtClean="0"/>
              <a:t>coiled</a:t>
            </a:r>
            <a:r>
              <a:rPr lang="fr-CA" dirty="0" smtClean="0"/>
              <a:t> </a:t>
            </a:r>
            <a:r>
              <a:rPr lang="fr-CA" dirty="0" err="1" smtClean="0"/>
              <a:t>tungsten</a:t>
            </a:r>
            <a:r>
              <a:rPr lang="fr-CA" dirty="0" smtClean="0"/>
              <a:t> </a:t>
            </a:r>
            <a:r>
              <a:rPr lang="fr-CA" dirty="0" err="1" smtClean="0"/>
              <a:t>wire</a:t>
            </a:r>
            <a:r>
              <a:rPr lang="fr-CA" dirty="0" smtClean="0"/>
              <a:t>)</a:t>
            </a:r>
          </a:p>
          <a:p>
            <a:r>
              <a:rPr lang="fr-CA" dirty="0" smtClean="0"/>
              <a:t>4. </a:t>
            </a:r>
            <a:r>
              <a:rPr lang="fr-CA" b="1" dirty="0" smtClean="0"/>
              <a:t>Température</a:t>
            </a:r>
            <a:r>
              <a:rPr lang="fr-CA" dirty="0" smtClean="0"/>
              <a:t> – Plus la </a:t>
            </a:r>
            <a:r>
              <a:rPr lang="fr-CA" dirty="0" smtClean="0"/>
              <a:t>température </a:t>
            </a:r>
            <a:r>
              <a:rPr lang="fr-CA" dirty="0" smtClean="0"/>
              <a:t>est élevée, plus il y a de résistance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Créer</a:t>
            </a:r>
            <a:r>
              <a:rPr lang="en-US" dirty="0" smtClean="0"/>
              <a:t> des </a:t>
            </a:r>
            <a:r>
              <a:rPr lang="en-US" dirty="0" err="1" smtClean="0"/>
              <a:t>diagrammes</a:t>
            </a:r>
            <a:r>
              <a:rPr lang="en-US" dirty="0" smtClean="0"/>
              <a:t> (</a:t>
            </a:r>
            <a:r>
              <a:rPr lang="en-US" dirty="0" err="1" smtClean="0"/>
              <a:t>schémas</a:t>
            </a:r>
            <a:r>
              <a:rPr lang="en-US" dirty="0" smtClean="0"/>
              <a:t>) de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89" y="3343161"/>
            <a:ext cx="6777317" cy="3508977"/>
          </a:xfrm>
        </p:spPr>
        <p:txBody>
          <a:bodyPr/>
          <a:lstStyle/>
          <a:p>
            <a:r>
              <a:rPr lang="en-US" dirty="0" smtClean="0"/>
              <a:t>Site web: </a:t>
            </a:r>
            <a:r>
              <a:rPr lang="en-US" dirty="0" smtClean="0">
                <a:hlinkClick r:id="rId3"/>
              </a:rPr>
              <a:t>www.andythelwell.com/blobz/guide.html</a:t>
            </a:r>
            <a:endParaRPr lang="en-US" dirty="0" smtClean="0"/>
          </a:p>
          <a:p>
            <a:r>
              <a:rPr lang="en-US" dirty="0" err="1" smtClean="0"/>
              <a:t>Activité</a:t>
            </a:r>
            <a:r>
              <a:rPr lang="en-US" dirty="0" smtClean="0"/>
              <a:t> 8-3C:  </a:t>
            </a:r>
            <a:r>
              <a:rPr lang="en-US" dirty="0" err="1" smtClean="0"/>
              <a:t>Schémas</a:t>
            </a:r>
            <a:r>
              <a:rPr lang="en-US" dirty="0" smtClean="0"/>
              <a:t> de Circuit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3490" y="2323652"/>
            <a:ext cx="6777317" cy="225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Activité 8-3A page 271 (facteurs qui affectent la resistance)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ttery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74" y="838200"/>
            <a:ext cx="3118957" cy="27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 err="1" smtClean="0"/>
              <a:t>Terminologie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828800"/>
            <a:ext cx="5410200" cy="4114800"/>
          </a:xfrm>
        </p:spPr>
        <p:txBody>
          <a:bodyPr>
            <a:normAutofit/>
          </a:bodyPr>
          <a:lstStyle/>
          <a:p>
            <a:pPr marL="68580" indent="0">
              <a:spcAft>
                <a:spcPts val="600"/>
              </a:spcAft>
              <a:buNone/>
            </a:pPr>
            <a:endParaRPr lang="fr-CA" dirty="0" smtClean="0"/>
          </a:p>
          <a:p>
            <a:pPr>
              <a:spcAft>
                <a:spcPts val="600"/>
              </a:spcAft>
            </a:pPr>
            <a:r>
              <a:rPr lang="fr-CA" b="1" dirty="0" smtClean="0"/>
              <a:t>Énergie:  </a:t>
            </a:r>
            <a:r>
              <a:rPr lang="fr-CA" dirty="0" smtClean="0"/>
              <a:t> la capacité d’accomplir un travail</a:t>
            </a:r>
          </a:p>
          <a:p>
            <a:pPr>
              <a:spcAft>
                <a:spcPts val="600"/>
              </a:spcAft>
            </a:pPr>
            <a:r>
              <a:rPr lang="fr-CA" b="1" dirty="0" smtClean="0"/>
              <a:t>Énergie Potentielle Électrique :  </a:t>
            </a:r>
            <a:r>
              <a:rPr lang="fr-CA" dirty="0" smtClean="0"/>
              <a:t>l’énergie électrique stockée dans une pile</a:t>
            </a:r>
          </a:p>
          <a:p>
            <a:pPr lvl="1">
              <a:spcAft>
                <a:spcPts val="600"/>
              </a:spcAft>
            </a:pPr>
            <a:r>
              <a:rPr lang="fr-CA" dirty="0" smtClean="0"/>
              <a:t>Les électrons ont emmagasinés de l’énergie et ont la capacité d’accomplir un travail après avoir quitté la pile.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entre la tension, le courant et la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Loi de </a:t>
            </a:r>
            <a:r>
              <a:rPr lang="fr-CA" dirty="0" err="1" smtClean="0"/>
              <a:t>Ohm’s</a:t>
            </a:r>
            <a:r>
              <a:rPr lang="fr-CA" dirty="0" smtClean="0"/>
              <a:t> :  I = </a:t>
            </a:r>
            <a:r>
              <a:rPr lang="fr-CA" u="sng" dirty="0" smtClean="0"/>
              <a:t>V</a:t>
            </a:r>
          </a:p>
          <a:p>
            <a:pPr>
              <a:buNone/>
            </a:pPr>
            <a:r>
              <a:rPr lang="fr-CA" dirty="0" smtClean="0"/>
              <a:t>			            R</a:t>
            </a:r>
          </a:p>
          <a:p>
            <a:pPr lvl="1"/>
            <a:r>
              <a:rPr lang="fr-CA" dirty="0" smtClean="0"/>
              <a:t>V = tension (voltage), I = courant, R = résistance</a:t>
            </a:r>
          </a:p>
          <a:p>
            <a:endParaRPr lang="fr-CA" dirty="0" smtClean="0"/>
          </a:p>
          <a:p>
            <a:r>
              <a:rPr lang="fr-CA" dirty="0" smtClean="0"/>
              <a:t>Plus il y a de résistance dans un circuit, moins il y a de courant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Plus il y a de tension dans un circuit, plus il y a de courant</a:t>
            </a:r>
          </a:p>
          <a:p>
            <a:pPr lvl="1"/>
            <a:r>
              <a:rPr lang="fr-CA" dirty="0" smtClean="0"/>
              <a:t>Par exemple:  plus il y a de batteries ou de volts, plus il y a de courant</a:t>
            </a:r>
          </a:p>
          <a:p>
            <a:pPr lvl="1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7688"/>
            <a:ext cx="80732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 entre la tension, le courant et la resistance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710688"/>
            <a:ext cx="3419856" cy="3493008"/>
          </a:xfrm>
        </p:spPr>
        <p:txBody>
          <a:bodyPr>
            <a:normAutofit/>
          </a:bodyPr>
          <a:lstStyle/>
          <a:p>
            <a:r>
              <a:rPr lang="en-US" dirty="0" smtClean="0"/>
              <a:t>La plus de résistance </a:t>
            </a:r>
            <a:r>
              <a:rPr lang="en-US" dirty="0" err="1" smtClean="0"/>
              <a:t>dans</a:t>
            </a:r>
            <a:r>
              <a:rPr lang="en-US" dirty="0" smtClean="0"/>
              <a:t> un circuit, le </a:t>
            </a:r>
            <a:r>
              <a:rPr lang="en-US" dirty="0" err="1" smtClean="0"/>
              <a:t>moins</a:t>
            </a:r>
            <a:r>
              <a:rPr lang="en-US" dirty="0" smtClean="0"/>
              <a:t> de courant </a:t>
            </a:r>
            <a:r>
              <a:rPr lang="en-US" dirty="0" err="1" smtClean="0"/>
              <a:t>qu’il</a:t>
            </a:r>
            <a:r>
              <a:rPr lang="en-US" dirty="0" smtClean="0"/>
              <a:t> y a.</a:t>
            </a:r>
            <a:endParaRPr lang="en-US" dirty="0"/>
          </a:p>
          <a:p>
            <a:r>
              <a:rPr lang="en-US" dirty="0" smtClean="0"/>
              <a:t>La plus de tension </a:t>
            </a:r>
            <a:r>
              <a:rPr lang="en-US" dirty="0" err="1" smtClean="0"/>
              <a:t>dans</a:t>
            </a:r>
            <a:r>
              <a:rPr lang="en-US" dirty="0" smtClean="0"/>
              <a:t> un circuit, le plus de courant.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www.bbc.co.uk/staticarchive/6147678df30e46cfbd60ab8c5e919f0cd184543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8636"/>
            <a:ext cx="4872892" cy="4095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43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Loi</a:t>
            </a:r>
            <a:r>
              <a:rPr lang="en-US" dirty="0" smtClean="0"/>
              <a:t> de Ohm’s - </a:t>
            </a:r>
            <a:r>
              <a:rPr lang="en-US" dirty="0" err="1" smtClean="0"/>
              <a:t>calcules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Page 273, </a:t>
            </a:r>
            <a:r>
              <a:rPr lang="en-US" dirty="0" err="1" smtClean="0"/>
              <a:t>problèmes</a:t>
            </a:r>
            <a:r>
              <a:rPr lang="en-US" dirty="0" smtClean="0"/>
              <a:t>.  </a:t>
            </a:r>
            <a:r>
              <a:rPr lang="en-US" dirty="0" err="1" smtClean="0"/>
              <a:t>Cervez-vous</a:t>
            </a:r>
            <a:r>
              <a:rPr lang="en-US" dirty="0" smtClean="0"/>
              <a:t> du triangle.</a:t>
            </a:r>
            <a:endParaRPr lang="en-US" dirty="0"/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438400" y="2590800"/>
            <a:ext cx="2356104" cy="1828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>
            <a:stCxn id="4" idx="1"/>
            <a:endCxn id="4" idx="5"/>
          </p:cNvCxnSpPr>
          <p:nvPr/>
        </p:nvCxnSpPr>
        <p:spPr>
          <a:xfrm rot="10800000" flipH="1">
            <a:off x="3027426" y="3505200"/>
            <a:ext cx="11780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9000" y="3048000"/>
            <a:ext cx="49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9" name="Straight Connector 8"/>
          <p:cNvCxnSpPr>
            <a:endCxn id="4" idx="3"/>
          </p:cNvCxnSpPr>
          <p:nvPr/>
        </p:nvCxnSpPr>
        <p:spPr>
          <a:xfrm rot="16200000" flipH="1">
            <a:off x="3141726" y="3944874"/>
            <a:ext cx="914400" cy="35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3810000"/>
            <a:ext cx="56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8100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 descr="http://images.slideplayer.com/11/3188973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199"/>
            <a:ext cx="7620000" cy="5715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8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 descr="http://tinkernow.com/wp-content/uploads/2014/12/water-t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199"/>
            <a:ext cx="8077200" cy="621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62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 descr="http://www.autoshop101.com/trainmodules/electricity/elecimage/resist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73" y="2299491"/>
            <a:ext cx="7989645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58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Différence</a:t>
            </a:r>
            <a:r>
              <a:rPr lang="en-US" dirty="0" smtClean="0"/>
              <a:t> de </a:t>
            </a:r>
            <a:r>
              <a:rPr lang="en-US" dirty="0" err="1" smtClean="0"/>
              <a:t>potentielle</a:t>
            </a:r>
            <a:r>
              <a:rPr lang="en-US" dirty="0" smtClean="0"/>
              <a:t> et le courant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Sites web </a:t>
            </a:r>
            <a:r>
              <a:rPr lang="en-US" dirty="0" err="1" smtClean="0"/>
              <a:t>interactifs</a:t>
            </a:r>
            <a:r>
              <a:rPr lang="en-US" dirty="0" smtClean="0"/>
              <a:t> qui </a:t>
            </a:r>
            <a:r>
              <a:rPr lang="en-US" dirty="0" err="1" smtClean="0"/>
              <a:t>démontre</a:t>
            </a:r>
            <a:r>
              <a:rPr lang="en-US" dirty="0" smtClean="0"/>
              <a:t> comment </a:t>
            </a:r>
            <a:r>
              <a:rPr lang="en-US" dirty="0" err="1" smtClean="0"/>
              <a:t>l’un</a:t>
            </a:r>
            <a:r>
              <a:rPr lang="en-US" dirty="0" smtClean="0"/>
              <a:t> </a:t>
            </a:r>
            <a:r>
              <a:rPr lang="en-US" dirty="0" err="1" smtClean="0"/>
              <a:t>affecte</a:t>
            </a:r>
            <a:r>
              <a:rPr lang="en-US" dirty="0" smtClean="0"/>
              <a:t> </a:t>
            </a:r>
            <a:r>
              <a:rPr lang="en-US" dirty="0" err="1" smtClean="0"/>
              <a:t>l’autre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www.article19.com/shockwave/oz.htm</a:t>
            </a:r>
            <a:endParaRPr lang="en-US" dirty="0" smtClean="0"/>
          </a:p>
          <a:p>
            <a:pPr lvl="1"/>
            <a:r>
              <a:rPr lang="en-US" dirty="0" smtClean="0"/>
              <a:t>Phet.colorado.edu/simulations/sims.php?sim=Circuit_Construction_Kit_DC_Only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Laboratoire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Résistors</a:t>
            </a:r>
            <a:r>
              <a:rPr lang="en-US" dirty="0" smtClean="0"/>
              <a:t> et la </a:t>
            </a:r>
            <a:r>
              <a:rPr lang="en-US" dirty="0" err="1" smtClean="0"/>
              <a:t>Loi</a:t>
            </a:r>
            <a:r>
              <a:rPr lang="en-US" smtClean="0"/>
              <a:t> de Ohm’s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 smtClean="0"/>
              <a:t>Différence de potentielle électrique (</a:t>
            </a:r>
            <a:r>
              <a:rPr lang="fr-CA" b="1" u="dbl" cap="small" dirty="0" smtClean="0"/>
              <a:t>Tension</a:t>
            </a:r>
            <a:r>
              <a:rPr lang="fr-CA" b="1" dirty="0" smtClean="0"/>
              <a:t>/</a:t>
            </a:r>
            <a:r>
              <a:rPr lang="fr-CA" sz="1600" b="1" i="1" dirty="0" smtClean="0"/>
              <a:t>Voltage</a:t>
            </a:r>
            <a:r>
              <a:rPr lang="fr-CA" b="1" dirty="0" smtClean="0"/>
              <a:t>): </a:t>
            </a:r>
            <a:r>
              <a:rPr lang="fr-CA" dirty="0" smtClean="0"/>
              <a:t> La quantité d’énergie potentielle électrique L’unité pour mesurer la différence de potentielle est le </a:t>
            </a:r>
            <a:r>
              <a:rPr lang="fr-CA" b="1" dirty="0" smtClean="0"/>
              <a:t>volt(V)</a:t>
            </a:r>
          </a:p>
          <a:p>
            <a:endParaRPr lang="fr-CA" b="1" dirty="0" smtClean="0"/>
          </a:p>
          <a:p>
            <a:r>
              <a:rPr lang="fr-CA" b="1" dirty="0" smtClean="0"/>
              <a:t>Voltmètre</a:t>
            </a:r>
            <a:r>
              <a:rPr lang="fr-CA" dirty="0" smtClean="0"/>
              <a:t>:  l’instrument qui mesure la quantité de différence de potentielle (tension / </a:t>
            </a:r>
            <a:r>
              <a:rPr lang="fr-CA" sz="1700" i="1" dirty="0" smtClean="0"/>
              <a:t>voltage</a:t>
            </a:r>
            <a:r>
              <a:rPr lang="fr-CA" dirty="0" smtClean="0"/>
              <a:t>) entre 2 points dans un circuit.</a:t>
            </a:r>
            <a:endParaRPr lang="fr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Terminologie</a:t>
            </a:r>
            <a:r>
              <a:rPr lang="en-US" dirty="0" smtClean="0"/>
              <a:t> </a:t>
            </a:r>
            <a:r>
              <a:rPr lang="en-US" sz="1800" dirty="0" smtClean="0"/>
              <a:t>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Mesurer</a:t>
            </a:r>
            <a:r>
              <a:rPr lang="en-US" dirty="0" smtClean="0"/>
              <a:t> la Tension </a:t>
            </a:r>
            <a:r>
              <a:rPr lang="en-US" sz="2400" dirty="0" smtClean="0"/>
              <a:t>(diff</a:t>
            </a:r>
            <a:r>
              <a:rPr lang="fr-CA" sz="2400" dirty="0" err="1" smtClean="0"/>
              <a:t>érence</a:t>
            </a:r>
            <a:r>
              <a:rPr lang="fr-CA" sz="2400" dirty="0" smtClean="0"/>
              <a:t> de potentiel électrique)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Activité</a:t>
            </a:r>
            <a:r>
              <a:rPr lang="en-US" dirty="0" smtClean="0"/>
              <a:t> 8-1B , page 255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895600"/>
            <a:ext cx="2971800" cy="3313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39" y="276225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Piles </a:t>
            </a:r>
            <a:r>
              <a:rPr lang="en-US" dirty="0" err="1" smtClean="0"/>
              <a:t>Électrochimiques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939" y="1423707"/>
            <a:ext cx="5496261" cy="523426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fr-CA" sz="3100" b="1" dirty="0" smtClean="0"/>
              <a:t>Pile (</a:t>
            </a:r>
            <a:r>
              <a:rPr lang="fr-CA" sz="3100" b="1" i="1" dirty="0" err="1" smtClean="0"/>
              <a:t>cells</a:t>
            </a:r>
            <a:r>
              <a:rPr lang="fr-CA" sz="3100" b="1" dirty="0" smtClean="0"/>
              <a:t>):  </a:t>
            </a:r>
            <a:r>
              <a:rPr lang="fr-CA" sz="3100" dirty="0" smtClean="0"/>
              <a:t>convertit de l’énergie chimique en énergie électrique qui est stockée </a:t>
            </a:r>
            <a:r>
              <a:rPr lang="fr-CA" sz="3100" i="1" dirty="0" smtClean="0"/>
              <a:t>(</a:t>
            </a:r>
            <a:r>
              <a:rPr lang="fr-CA" sz="3100" i="1" dirty="0" err="1" smtClean="0"/>
              <a:t>stored</a:t>
            </a:r>
            <a:r>
              <a:rPr lang="fr-CA" sz="3100" i="1" dirty="0" smtClean="0"/>
              <a:t> charges)</a:t>
            </a:r>
          </a:p>
          <a:p>
            <a:pPr lvl="1">
              <a:spcAft>
                <a:spcPts val="600"/>
              </a:spcAft>
            </a:pPr>
            <a:r>
              <a:rPr lang="fr-CA" sz="3100" dirty="0" smtClean="0"/>
              <a:t>Les charges sont séparées (+ / -)</a:t>
            </a:r>
          </a:p>
          <a:p>
            <a:pPr lvl="1">
              <a:spcAft>
                <a:spcPts val="600"/>
              </a:spcAft>
            </a:pPr>
            <a:r>
              <a:rPr lang="fr-CA" sz="2600" i="1" dirty="0" smtClean="0"/>
              <a:t>Aussi appelé une </a:t>
            </a:r>
            <a:r>
              <a:rPr lang="fr-CA" sz="2600" i="1" u="sng" dirty="0" smtClean="0"/>
              <a:t>pile sèche </a:t>
            </a:r>
            <a:r>
              <a:rPr lang="fr-CA" sz="2600" i="1" dirty="0" smtClean="0"/>
              <a:t>(pâte chimique)</a:t>
            </a:r>
          </a:p>
          <a:p>
            <a:pPr>
              <a:spcAft>
                <a:spcPts val="600"/>
              </a:spcAft>
            </a:pPr>
            <a:r>
              <a:rPr lang="fr-CA" sz="3100" b="1" dirty="0" smtClean="0"/>
              <a:t>Charge électrique:  </a:t>
            </a:r>
            <a:r>
              <a:rPr lang="fr-CA" sz="3100" dirty="0" smtClean="0"/>
              <a:t>décrit l’accumulation de charge négative à la borne négative (</a:t>
            </a:r>
            <a:r>
              <a:rPr lang="fr-CA" sz="3100" dirty="0" err="1" smtClean="0"/>
              <a:t>negative</a:t>
            </a:r>
            <a:r>
              <a:rPr lang="fr-CA" sz="3100" dirty="0" smtClean="0"/>
              <a:t> end) </a:t>
            </a:r>
          </a:p>
          <a:p>
            <a:pPr lvl="1">
              <a:spcAft>
                <a:spcPts val="600"/>
              </a:spcAft>
            </a:pPr>
            <a:r>
              <a:rPr lang="fr-CA" sz="2900" dirty="0" smtClean="0"/>
              <a:t>Le courant est fait par le repoussement entre les charges négatives (elles se repoussent)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423707"/>
            <a:ext cx="1782192" cy="20859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8" y="34992"/>
            <a:ext cx="4849091" cy="612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2980" y="1752600"/>
            <a:ext cx="4136219" cy="4405746"/>
          </a:xfrm>
        </p:spPr>
        <p:txBody>
          <a:bodyPr>
            <a:norm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pile a </a:t>
            </a:r>
            <a:r>
              <a:rPr lang="en-US" b="1" dirty="0" smtClean="0"/>
              <a:t>2 </a:t>
            </a:r>
            <a:r>
              <a:rPr lang="en-US" b="1" dirty="0" err="1" smtClean="0"/>
              <a:t>bornes</a:t>
            </a:r>
            <a:r>
              <a:rPr lang="en-US" b="1" dirty="0" smtClean="0"/>
              <a:t> </a:t>
            </a:r>
            <a:r>
              <a:rPr lang="en-US" dirty="0"/>
              <a:t>(ends) </a:t>
            </a:r>
            <a:r>
              <a:rPr lang="en-US" dirty="0" smtClean="0"/>
              <a:t>de 2 </a:t>
            </a:r>
            <a:r>
              <a:rPr lang="en-US" dirty="0" err="1" smtClean="0"/>
              <a:t>differents</a:t>
            </a:r>
            <a:r>
              <a:rPr lang="en-US" dirty="0" smtClean="0"/>
              <a:t> </a:t>
            </a:r>
            <a:r>
              <a:rPr lang="en-US" dirty="0" err="1" smtClean="0"/>
              <a:t>métaux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l’on</a:t>
            </a:r>
            <a:r>
              <a:rPr lang="en-US" dirty="0" smtClean="0"/>
              <a:t> </a:t>
            </a:r>
            <a:r>
              <a:rPr lang="en-US" dirty="0" err="1" smtClean="0"/>
              <a:t>appelle</a:t>
            </a:r>
            <a:r>
              <a:rPr lang="en-US" dirty="0" smtClean="0"/>
              <a:t>:</a:t>
            </a:r>
          </a:p>
          <a:p>
            <a:pPr lvl="1"/>
            <a:r>
              <a:rPr lang="en-US" b="1" u="sng" dirty="0" err="1" smtClean="0"/>
              <a:t>Électrode</a:t>
            </a:r>
            <a:endParaRPr lang="en-US" b="1" u="sng" dirty="0" smtClean="0"/>
          </a:p>
          <a:p>
            <a:pPr lvl="1"/>
            <a:endParaRPr lang="en-US" sz="1000" b="1" u="sng" dirty="0"/>
          </a:p>
          <a:p>
            <a:r>
              <a:rPr lang="en-US" b="1" dirty="0" err="1" smtClean="0"/>
              <a:t>Électrolyte</a:t>
            </a:r>
            <a:r>
              <a:rPr lang="en-US" b="1" dirty="0"/>
              <a:t>:  </a:t>
            </a:r>
            <a:r>
              <a:rPr lang="en-US" dirty="0" smtClean="0"/>
              <a:t>les </a:t>
            </a:r>
            <a:r>
              <a:rPr lang="en-US" dirty="0" err="1" smtClean="0"/>
              <a:t>électrodes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place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solution (electrolyte) pour </a:t>
            </a:r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charge.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9900" y="457200"/>
            <a:ext cx="43079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Piles </a:t>
            </a:r>
            <a:r>
              <a:rPr lang="en-US" dirty="0" err="1" smtClean="0"/>
              <a:t>Électrochimiques</a:t>
            </a:r>
            <a:r>
              <a:rPr lang="en-US" dirty="0" smtClean="0"/>
              <a:t> </a:t>
            </a:r>
            <a:r>
              <a:rPr lang="en-US" sz="2200" dirty="0" smtClean="0"/>
              <a:t>(2)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ochemical cell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4352" y="1896035"/>
            <a:ext cx="2767584" cy="3276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05000"/>
            <a:ext cx="5867400" cy="4389438"/>
          </a:xfrm>
        </p:spPr>
        <p:txBody>
          <a:bodyPr>
            <a:normAutofit/>
          </a:bodyPr>
          <a:lstStyle/>
          <a:p>
            <a:r>
              <a:rPr lang="fr-CA" b="1" dirty="0" smtClean="0"/>
              <a:t>Une réaction </a:t>
            </a:r>
            <a:r>
              <a:rPr lang="fr-CA" dirty="0" smtClean="0"/>
              <a:t>se fait entre les électrodes et l’électrolyte; </a:t>
            </a:r>
          </a:p>
          <a:p>
            <a:pPr lvl="1"/>
            <a:r>
              <a:rPr lang="fr-CA" dirty="0" smtClean="0"/>
              <a:t>Les électrons s’accumule sur un électrodes tandis que les protons sont sur l’autre. </a:t>
            </a:r>
          </a:p>
          <a:p>
            <a:r>
              <a:rPr lang="fr-CA" dirty="0" smtClean="0"/>
              <a:t>Un électrode est </a:t>
            </a:r>
            <a:r>
              <a:rPr lang="fr-CA" b="1" dirty="0" smtClean="0"/>
              <a:t>négatif</a:t>
            </a:r>
            <a:r>
              <a:rPr lang="fr-CA" dirty="0" smtClean="0"/>
              <a:t> et l’autre devient </a:t>
            </a:r>
            <a:r>
              <a:rPr lang="fr-CA" b="1" dirty="0" smtClean="0"/>
              <a:t>positif</a:t>
            </a:r>
            <a:r>
              <a:rPr lang="fr-CA" dirty="0" smtClean="0"/>
              <a:t>.</a:t>
            </a:r>
          </a:p>
          <a:p>
            <a:r>
              <a:rPr lang="fr-CA" dirty="0" smtClean="0"/>
              <a:t>Les charges contraires des électrodes créent une </a:t>
            </a:r>
            <a:r>
              <a:rPr lang="fr-CA" b="1" dirty="0" smtClean="0"/>
              <a:t>tension</a:t>
            </a:r>
            <a:r>
              <a:rPr lang="fr-CA" dirty="0" smtClean="0"/>
              <a:t> entre les 2 électrodes.</a:t>
            </a:r>
          </a:p>
          <a:p>
            <a:pPr>
              <a:buNone/>
            </a:pPr>
            <a:endParaRPr lang="fr-CA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78737"/>
            <a:ext cx="702474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Comic Sans MS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Piles </a:t>
            </a:r>
            <a:r>
              <a:rPr lang="en-US" dirty="0" err="1" smtClean="0"/>
              <a:t>Électrochimiques</a:t>
            </a:r>
            <a:r>
              <a:rPr lang="en-US" dirty="0" smtClean="0"/>
              <a:t> </a:t>
            </a:r>
            <a:r>
              <a:rPr lang="en-US" sz="2000" dirty="0" smtClean="0"/>
              <a:t>(3)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286000"/>
            <a:ext cx="3883529" cy="35081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592612"/>
            <a:ext cx="7024744" cy="1143000"/>
          </a:xfrm>
        </p:spPr>
        <p:txBody>
          <a:bodyPr/>
          <a:lstStyle/>
          <a:p>
            <a:r>
              <a:rPr lang="fr-CA" dirty="0" smtClean="0"/>
              <a:t>Une batterie</a:t>
            </a:r>
            <a:endParaRPr lang="fr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490" y="2286000"/>
            <a:ext cx="4366710" cy="295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spcAft>
                <a:spcPts val="60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CA" sz="3100" b="1" dirty="0">
                <a:solidFill>
                  <a:srgbClr val="3E3D2D"/>
                </a:solidFill>
                <a:latin typeface="Comic Sans MS" pitchFamily="66" charset="0"/>
              </a:rPr>
              <a:t>Batterie:  </a:t>
            </a:r>
            <a:r>
              <a:rPr lang="fr-CA" sz="3100" dirty="0">
                <a:solidFill>
                  <a:srgbClr val="3E3D2D"/>
                </a:solidFill>
                <a:latin typeface="Comic Sans MS" pitchFamily="66" charset="0"/>
              </a:rPr>
              <a:t>une combinaison de piles électrochimiques reliées ensemble </a:t>
            </a:r>
          </a:p>
          <a:p>
            <a:pPr marL="640080" lvl="1" indent="-274320">
              <a:spcBef>
                <a:spcPct val="20000"/>
              </a:spcBef>
              <a:spcAft>
                <a:spcPts val="60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CA" sz="2600" i="1" dirty="0">
                <a:solidFill>
                  <a:srgbClr val="3E3D2D"/>
                </a:solidFill>
                <a:latin typeface="Comic Sans MS" pitchFamily="66" charset="0"/>
              </a:rPr>
              <a:t>Aussi appelé une </a:t>
            </a:r>
            <a:r>
              <a:rPr lang="fr-CA" sz="2600" i="1" u="sng" dirty="0">
                <a:solidFill>
                  <a:srgbClr val="3E3D2D"/>
                </a:solidFill>
                <a:latin typeface="Comic Sans MS" pitchFamily="66" charset="0"/>
              </a:rPr>
              <a:t>pile humide </a:t>
            </a:r>
            <a:r>
              <a:rPr lang="fr-CA" sz="2600" i="1" dirty="0">
                <a:solidFill>
                  <a:srgbClr val="3E3D2D"/>
                </a:solidFill>
                <a:latin typeface="Comic Sans MS" pitchFamily="66" charset="0"/>
              </a:rPr>
              <a:t>(liquide)</a:t>
            </a:r>
          </a:p>
        </p:txBody>
      </p:sp>
    </p:spTree>
    <p:extLst>
      <p:ext uri="{BB962C8B-B14F-4D97-AF65-F5344CB8AC3E}">
        <p14:creationId xmlns:p14="http://schemas.microsoft.com/office/powerpoint/2010/main" val="40527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490908" cy="4080029"/>
          </a:xfrm>
        </p:spPr>
        <p:txBody>
          <a:bodyPr>
            <a:noAutofit/>
          </a:bodyPr>
          <a:lstStyle/>
          <a:p>
            <a:r>
              <a:rPr lang="fr-CA" b="1" dirty="0" smtClean="0"/>
              <a:t>Courant électrique:  </a:t>
            </a:r>
            <a:r>
              <a:rPr lang="fr-CA" dirty="0" smtClean="0"/>
              <a:t>le mouvement continuel d’une charge électrique dans un circuit complet.</a:t>
            </a:r>
          </a:p>
          <a:p>
            <a:pPr lvl="1"/>
            <a:r>
              <a:rPr lang="fr-CA" sz="2400" dirty="0" smtClean="0"/>
              <a:t>Les électrons sont poussés (s’éloignent) de la </a:t>
            </a:r>
            <a:r>
              <a:rPr lang="fr-CA" sz="2400" u="sng" dirty="0" smtClean="0"/>
              <a:t>borne négative</a:t>
            </a:r>
            <a:r>
              <a:rPr lang="fr-CA" sz="2400" dirty="0" smtClean="0"/>
              <a:t> de la pile.</a:t>
            </a:r>
          </a:p>
          <a:p>
            <a:pPr lvl="1"/>
            <a:endParaRPr lang="fr-CA" sz="900" dirty="0" smtClean="0"/>
          </a:p>
          <a:p>
            <a:pPr lvl="1"/>
            <a:r>
              <a:rPr lang="fr-CA" sz="2400" dirty="0" smtClean="0"/>
              <a:t>Ces électrons circulent dans le circuit pour se rendre à la </a:t>
            </a:r>
            <a:r>
              <a:rPr lang="fr-CA" sz="2400" u="sng" dirty="0" smtClean="0"/>
              <a:t>borne positive </a:t>
            </a:r>
            <a:r>
              <a:rPr lang="fr-CA" sz="2400" dirty="0" smtClean="0"/>
              <a:t>de la pile.</a:t>
            </a:r>
          </a:p>
          <a:p>
            <a:pPr lvl="1">
              <a:buNone/>
            </a:pPr>
            <a:endParaRPr lang="fr-CA" sz="2400" dirty="0" smtClean="0"/>
          </a:p>
          <a:p>
            <a:r>
              <a:rPr lang="fr-CA" b="1" dirty="0" smtClean="0"/>
              <a:t>Intensité du courant:  </a:t>
            </a:r>
            <a:r>
              <a:rPr lang="fr-CA" dirty="0" smtClean="0"/>
              <a:t>la quantité de charge qui passe à un point dans un conducteur à chaque seconde.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DD8-2B69-4DFE-B355-CF215612BB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err="1" smtClean="0"/>
              <a:t>Terminologie</a:t>
            </a:r>
            <a:r>
              <a:rPr lang="en-US" dirty="0" smtClean="0"/>
              <a:t> </a:t>
            </a:r>
            <a:r>
              <a:rPr lang="en-US" sz="1800" dirty="0" smtClean="0"/>
              <a:t>(3)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2353</TotalTime>
  <Words>961</Words>
  <Application>Microsoft Office PowerPoint</Application>
  <PresentationFormat>On-screen Show (4:3)</PresentationFormat>
  <Paragraphs>152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Wingdings 2</vt:lpstr>
      <vt:lpstr>Austin</vt:lpstr>
      <vt:lpstr>Chapitre 8</vt:lpstr>
      <vt:lpstr>Terminologie</vt:lpstr>
      <vt:lpstr>Terminologie (2)</vt:lpstr>
      <vt:lpstr>Mesurer la Tension (différence de potentiel électrique)</vt:lpstr>
      <vt:lpstr>Piles Électrochimiques</vt:lpstr>
      <vt:lpstr>Piles Électrochimiques (2)</vt:lpstr>
      <vt:lpstr>PowerPoint Presentation</vt:lpstr>
      <vt:lpstr>Une batterie</vt:lpstr>
      <vt:lpstr>Terminologie (3)</vt:lpstr>
      <vt:lpstr>Terminologie (3)</vt:lpstr>
      <vt:lpstr>Terminologie (4)</vt:lpstr>
      <vt:lpstr>Parties d’un circuit électrique</vt:lpstr>
      <vt:lpstr>Tension (voltage) vs. Courant</vt:lpstr>
      <vt:lpstr>Symboles d’un Circuit</vt:lpstr>
      <vt:lpstr>Symboles d’un circuit…</vt:lpstr>
      <vt:lpstr>La résistance</vt:lpstr>
      <vt:lpstr>La résistance…</vt:lpstr>
      <vt:lpstr>Facteurs qui affectent la Résistance dans un fils </vt:lpstr>
      <vt:lpstr>Créer des diagrammes (schémas) de circuit</vt:lpstr>
      <vt:lpstr>Relation entre la tension, le courant et la resistance</vt:lpstr>
      <vt:lpstr>Relation entre la tension, le courant et la resistance</vt:lpstr>
      <vt:lpstr>Loi de Ohm’s - calcules</vt:lpstr>
      <vt:lpstr>PowerPoint Presentation</vt:lpstr>
      <vt:lpstr>PowerPoint Presentation</vt:lpstr>
      <vt:lpstr>PowerPoint Presentation</vt:lpstr>
      <vt:lpstr>Différence de potentielle et le courant</vt:lpstr>
      <vt:lpstr>Laboratoire</vt:lpstr>
    </vt:vector>
  </TitlesOfParts>
  <Company>Western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celliott</dc:creator>
  <cp:lastModifiedBy>Christine Adey</cp:lastModifiedBy>
  <cp:revision>76</cp:revision>
  <cp:lastPrinted>2018-03-14T01:35:47Z</cp:lastPrinted>
  <dcterms:created xsi:type="dcterms:W3CDTF">2009-09-07T23:16:02Z</dcterms:created>
  <dcterms:modified xsi:type="dcterms:W3CDTF">2019-02-28T16:54:37Z</dcterms:modified>
</cp:coreProperties>
</file>